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4023" r:id="rId1"/>
  </p:sldMasterIdLst>
  <p:notesMasterIdLst>
    <p:notesMasterId r:id="rId23"/>
  </p:notesMasterIdLst>
  <p:handoutMasterIdLst>
    <p:handoutMasterId r:id="rId24"/>
  </p:handoutMasterIdLst>
  <p:sldIdLst>
    <p:sldId id="291" r:id="rId2"/>
    <p:sldId id="265" r:id="rId3"/>
    <p:sldId id="266" r:id="rId4"/>
    <p:sldId id="277" r:id="rId5"/>
    <p:sldId id="269" r:id="rId6"/>
    <p:sldId id="271" r:id="rId7"/>
    <p:sldId id="292" r:id="rId8"/>
    <p:sldId id="293" r:id="rId9"/>
    <p:sldId id="272" r:id="rId10"/>
    <p:sldId id="273" r:id="rId11"/>
    <p:sldId id="274" r:id="rId12"/>
    <p:sldId id="279" r:id="rId13"/>
    <p:sldId id="280" r:id="rId14"/>
    <p:sldId id="281" r:id="rId15"/>
    <p:sldId id="282" r:id="rId16"/>
    <p:sldId id="283" r:id="rId17"/>
    <p:sldId id="290" r:id="rId18"/>
    <p:sldId id="276" r:id="rId19"/>
    <p:sldId id="287" r:id="rId20"/>
    <p:sldId id="289" r:id="rId21"/>
    <p:sldId id="270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E8FF"/>
    <a:srgbClr val="336699"/>
    <a:srgbClr val="0099CC"/>
    <a:srgbClr val="F6B71A"/>
    <a:srgbClr val="FAD986"/>
    <a:srgbClr val="F8C952"/>
    <a:srgbClr val="33CCCC"/>
    <a:srgbClr val="CC99FF"/>
    <a:srgbClr val="6600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5033" autoAdjust="0"/>
  </p:normalViewPr>
  <p:slideViewPr>
    <p:cSldViewPr snapToGrid="0">
      <p:cViewPr varScale="1">
        <p:scale>
          <a:sx n="79" d="100"/>
          <a:sy n="79" d="100"/>
        </p:scale>
        <p:origin x="1435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Total </a:t>
            </a:r>
            <a:r>
              <a:rPr lang="en-US" dirty="0">
                <a:solidFill>
                  <a:schemeClr val="tx1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= $192,961,058</a:t>
            </a:r>
          </a:p>
        </c:rich>
      </c:tx>
      <c:layout>
        <c:manualLayout>
          <c:xMode val="edge"/>
          <c:yMode val="edge"/>
          <c:x val="3.2535305088925638E-2"/>
          <c:y val="0.860602044965139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034550989844968"/>
          <c:y val="0.14805687891178246"/>
          <c:w val="0.78684300931851914"/>
          <c:h val="0.7667957483873371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PU4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  County Tax Receipts</c:v>
                </c:pt>
                <c:pt idx="1">
                  <c:v>  State &amp; Federal Grants</c:v>
                </c:pt>
                <c:pt idx="2">
                  <c:v>  Fees &amp; Fines</c:v>
                </c:pt>
                <c:pt idx="3">
                  <c:v>  Interest Earnings</c:v>
                </c:pt>
              </c:strCache>
            </c:strRef>
          </c:cat>
          <c:val>
            <c:numRef>
              <c:f>Sheet1!$B$2:$B$5</c:f>
            </c:numRef>
          </c:val>
          <c:extLst>
            <c:ext xmlns:c16="http://schemas.microsoft.com/office/drawing/2014/chart" uri="{C3380CC4-5D6E-409C-BE32-E72D297353CC}">
              <c16:uniqueId val="{00000000-C48D-4A8F-934F-D7076DDD2D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PR4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  County Tax Receipts</c:v>
                </c:pt>
                <c:pt idx="1">
                  <c:v>  State &amp; Federal Grants</c:v>
                </c:pt>
                <c:pt idx="2">
                  <c:v>  Fees &amp; Fines</c:v>
                </c:pt>
                <c:pt idx="3">
                  <c:v>  Interest Earnings</c:v>
                </c:pt>
              </c:strCache>
            </c:strRef>
          </c:cat>
          <c:val>
            <c:numRef>
              <c:f>Sheet1!$C$2:$C$5</c:f>
            </c:numRef>
          </c:val>
          <c:extLst>
            <c:ext xmlns:c16="http://schemas.microsoft.com/office/drawing/2014/chart" uri="{C3380CC4-5D6E-409C-BE32-E72D297353CC}">
              <c16:uniqueId val="{00000001-C48D-4A8F-934F-D7076DDD2D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LU4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  County Tax Receipts</c:v>
                </c:pt>
                <c:pt idx="1">
                  <c:v>  State &amp; Federal Grants</c:v>
                </c:pt>
                <c:pt idx="2">
                  <c:v>  Fees &amp; Fines</c:v>
                </c:pt>
                <c:pt idx="3">
                  <c:v>  Interest Earnings</c:v>
                </c:pt>
              </c:strCache>
            </c:strRef>
          </c:cat>
          <c:val>
            <c:numRef>
              <c:f>Sheet1!$D$2:$D$5</c:f>
            </c:numRef>
          </c:val>
          <c:extLst>
            <c:ext xmlns:c16="http://schemas.microsoft.com/office/drawing/2014/chart" uri="{C3380CC4-5D6E-409C-BE32-E72D297353CC}">
              <c16:uniqueId val="{00000002-C48D-4A8F-934F-D7076DDD2DD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LU3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  County Tax Receipts</c:v>
                </c:pt>
                <c:pt idx="1">
                  <c:v>  State &amp; Federal Grants</c:v>
                </c:pt>
                <c:pt idx="2">
                  <c:v>  Fees &amp; Fines</c:v>
                </c:pt>
                <c:pt idx="3">
                  <c:v>  Interest Earnings</c:v>
                </c:pt>
              </c:strCache>
            </c:strRef>
          </c:cat>
          <c:val>
            <c:numRef>
              <c:f>Sheet1!$E$2:$E$5</c:f>
            </c:numRef>
          </c:val>
          <c:extLst>
            <c:ext xmlns:c16="http://schemas.microsoft.com/office/drawing/2014/chart" uri="{C3380CC4-5D6E-409C-BE32-E72D297353CC}">
              <c16:uniqueId val="{00000003-C48D-4A8F-934F-D7076DDD2DD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DET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  County Tax Receipts</c:v>
                </c:pt>
                <c:pt idx="1">
                  <c:v>  State &amp; Federal Grants</c:v>
                </c:pt>
                <c:pt idx="2">
                  <c:v>  Fees &amp; Fines</c:v>
                </c:pt>
                <c:pt idx="3">
                  <c:v>  Interest Earnings</c:v>
                </c:pt>
              </c:strCache>
            </c:strRef>
          </c:cat>
          <c:val>
            <c:numRef>
              <c:f>Sheet1!$F$2:$F$5</c:f>
            </c:numRef>
          </c:val>
          <c:extLst>
            <c:ext xmlns:c16="http://schemas.microsoft.com/office/drawing/2014/chart" uri="{C3380CC4-5D6E-409C-BE32-E72D297353CC}">
              <c16:uniqueId val="{00000004-C48D-4A8F-934F-D7076DDD2DD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CNT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  County Tax Receipts</c:v>
                </c:pt>
                <c:pt idx="1">
                  <c:v>  State &amp; Federal Grants</c:v>
                </c:pt>
                <c:pt idx="2">
                  <c:v>  Fees &amp; Fines</c:v>
                </c:pt>
                <c:pt idx="3">
                  <c:v>  Interest Earnings</c:v>
                </c:pt>
              </c:strCache>
            </c:strRef>
          </c:cat>
          <c:val>
            <c:numRef>
              <c:f>Sheet1!$G$2:$G$5</c:f>
            </c:numRef>
          </c:val>
          <c:extLst>
            <c:ext xmlns:c16="http://schemas.microsoft.com/office/drawing/2014/chart" uri="{C3380CC4-5D6E-409C-BE32-E72D297353CC}">
              <c16:uniqueId val="{00000005-C48D-4A8F-934F-D7076DDD2DD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CN4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  County Tax Receipts</c:v>
                </c:pt>
                <c:pt idx="1">
                  <c:v>  State &amp; Federal Grants</c:v>
                </c:pt>
                <c:pt idx="2">
                  <c:v>  Fees &amp; Fines</c:v>
                </c:pt>
                <c:pt idx="3">
                  <c:v>  Interest Earnings</c:v>
                </c:pt>
              </c:strCache>
            </c:strRef>
          </c:cat>
          <c:val>
            <c:numRef>
              <c:f>Sheet1!$H$2:$H$5</c:f>
            </c:numRef>
          </c:val>
          <c:extLst>
            <c:ext xmlns:c16="http://schemas.microsoft.com/office/drawing/2014/chart" uri="{C3380CC4-5D6E-409C-BE32-E72D297353CC}">
              <c16:uniqueId val="{00000006-C48D-4A8F-934F-D7076DDD2DD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CAP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  County Tax Receipts</c:v>
                </c:pt>
                <c:pt idx="1">
                  <c:v>  State &amp; Federal Grants</c:v>
                </c:pt>
                <c:pt idx="2">
                  <c:v>  Fees &amp; Fines</c:v>
                </c:pt>
                <c:pt idx="3">
                  <c:v>  Interest Earnings</c:v>
                </c:pt>
              </c:strCache>
            </c:strRef>
          </c:cat>
          <c:val>
            <c:numRef>
              <c:f>Sheet1!$I$2:$I$5</c:f>
            </c:numRef>
          </c:val>
          <c:extLst>
            <c:ext xmlns:c16="http://schemas.microsoft.com/office/drawing/2014/chart" uri="{C3380CC4-5D6E-409C-BE32-E72D297353CC}">
              <c16:uniqueId val="{00000007-C48D-4A8F-934F-D7076DDD2DD4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C&amp;Y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  County Tax Receipts</c:v>
                </c:pt>
                <c:pt idx="1">
                  <c:v>  State &amp; Federal Grants</c:v>
                </c:pt>
                <c:pt idx="2">
                  <c:v>  Fees &amp; Fines</c:v>
                </c:pt>
                <c:pt idx="3">
                  <c:v>  Interest Earnings</c:v>
                </c:pt>
              </c:strCache>
            </c:strRef>
          </c:cat>
          <c:val>
            <c:numRef>
              <c:f>Sheet1!$J$2:$J$5</c:f>
            </c:numRef>
          </c:val>
          <c:extLst>
            <c:ext xmlns:c16="http://schemas.microsoft.com/office/drawing/2014/chart" uri="{C3380CC4-5D6E-409C-BE32-E72D297353CC}">
              <c16:uniqueId val="{00000008-C48D-4A8F-934F-D7076DDD2DD4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Revenue</c:v>
                </c:pt>
              </c:strCache>
            </c:strRef>
          </c:tx>
          <c:explosion val="7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A-C48D-4A8F-934F-D7076DDD2DD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C-C48D-4A8F-934F-D7076DDD2DD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E-C48D-4A8F-934F-D7076DDD2DD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0-C48D-4A8F-934F-D7076DDD2DD4}"/>
              </c:ext>
            </c:extLst>
          </c:dPt>
          <c:dLbls>
            <c:dLbl>
              <c:idx val="0"/>
              <c:layout>
                <c:manualLayout>
                  <c:x val="-3.0454244044384189E-2"/>
                  <c:y val="9.3798370970720427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latin typeface="Nirmala UI Semilight" panose="020B0402040204020203" pitchFamily="34" charset="0"/>
                        <a:cs typeface="Nirmala UI Semilight" panose="020B0402040204020203" pitchFamily="34" charset="0"/>
                      </a:rPr>
                      <a:t>County Tax Receipts, </a:t>
                    </a:r>
                    <a:fld id="{64E62F67-FB83-4DD3-84FC-9A7D62692FEA}" type="VALUE">
                      <a:rPr lang="en-US" baseline="0" dirty="0">
                        <a:solidFill>
                          <a:schemeClr val="tx1"/>
                        </a:solidFill>
                        <a:latin typeface="Nirmala UI Semilight" panose="020B0402040204020203" pitchFamily="34" charset="0"/>
                        <a:cs typeface="Nirmala UI Semilight" panose="020B0402040204020203" pitchFamily="34" charset="0"/>
                      </a:rPr>
                      <a:pPr/>
                      <a:t>[VALUE]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  <a:latin typeface="Nirmala UI Semilight" panose="020B0402040204020203" pitchFamily="34" charset="0"/>
                        <a:cs typeface="Nirmala UI Semilight" panose="020B0402040204020203" pitchFamily="34" charset="0"/>
                      </a:rPr>
                      <a:t>, 74.9%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C48D-4A8F-934F-D7076DDD2DD4}"/>
                </c:ext>
              </c:extLst>
            </c:dLbl>
            <c:dLbl>
              <c:idx val="1"/>
              <c:layout>
                <c:manualLayout>
                  <c:x val="-8.1703322402788114E-3"/>
                  <c:y val="-5.0327604968721594E-2"/>
                </c:manualLayout>
              </c:layout>
              <c:tx>
                <c:rich>
                  <a:bodyPr/>
                  <a:lstStyle/>
                  <a:p>
                    <a:fld id="{9C9C6275-43D9-4997-A663-1A2F555C30AB}" type="CATEGORYNAME">
                      <a:rPr lang="en-US">
                        <a:latin typeface="Nirmala UI Semilight" panose="020B0402040204020203" pitchFamily="34" charset="0"/>
                        <a:cs typeface="Nirmala UI Semilight" panose="020B0402040204020203" pitchFamily="34" charset="0"/>
                      </a:rPr>
                      <a:pPr/>
                      <a:t>[CATEGORY NAME]</a:t>
                    </a:fld>
                    <a:r>
                      <a:rPr lang="en-US" baseline="0" dirty="0">
                        <a:latin typeface="Nirmala UI Semilight" panose="020B0402040204020203" pitchFamily="34" charset="0"/>
                        <a:cs typeface="Nirmala UI Semilight" panose="020B0402040204020203" pitchFamily="34" charset="0"/>
                      </a:rPr>
                      <a:t>, </a:t>
                    </a:r>
                    <a:fld id="{F9AA5BCA-D3B2-4453-84FB-EFD85DAED6BB}" type="VALUE">
                      <a:rPr lang="en-US" baseline="0" smtClean="0">
                        <a:solidFill>
                          <a:schemeClr val="tx1"/>
                        </a:solidFill>
                        <a:latin typeface="Nirmala UI Semilight" panose="020B0402040204020203" pitchFamily="34" charset="0"/>
                        <a:cs typeface="Nirmala UI Semilight" panose="020B0402040204020203" pitchFamily="34" charset="0"/>
                      </a:rPr>
                      <a:pPr/>
                      <a:t>[VALUE]</a:t>
                    </a:fld>
                    <a:r>
                      <a:rPr lang="en-US" baseline="0" dirty="0">
                        <a:latin typeface="Nirmala UI Semilight" panose="020B0402040204020203" pitchFamily="34" charset="0"/>
                        <a:cs typeface="Nirmala UI Semilight" panose="020B0402040204020203" pitchFamily="34" charset="0"/>
                      </a:rPr>
                      <a:t>, </a:t>
                    </a:r>
                    <a:fld id="{CCE73468-582E-4B9A-A988-4CC6D0D15CC8}" type="PERCENTAGE">
                      <a:rPr lang="en-US" baseline="0">
                        <a:solidFill>
                          <a:schemeClr val="tx1"/>
                        </a:solidFill>
                        <a:latin typeface="Nirmala UI Semilight" panose="020B0402040204020203" pitchFamily="34" charset="0"/>
                        <a:cs typeface="Nirmala UI Semilight" panose="020B0402040204020203" pitchFamily="34" charset="0"/>
                      </a:rPr>
                      <a:pPr/>
                      <a:t>[PERCENTAGE]</a:t>
                    </a:fld>
                    <a:endParaRPr lang="en-US" baseline="0" dirty="0">
                      <a:latin typeface="Nirmala UI Semilight" panose="020B0402040204020203" pitchFamily="34" charset="0"/>
                      <a:cs typeface="Nirmala UI Semilight" panose="020B0402040204020203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32668758539618"/>
                      <c:h val="0.127731461410615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C48D-4A8F-934F-D7076DDD2DD4}"/>
                </c:ext>
              </c:extLst>
            </c:dLbl>
            <c:dLbl>
              <c:idx val="2"/>
              <c:layout>
                <c:manualLayout>
                  <c:x val="6.5717052937881673E-2"/>
                  <c:y val="-7.297492813455779E-2"/>
                </c:manualLayout>
              </c:layout>
              <c:tx>
                <c:rich>
                  <a:bodyPr/>
                  <a:lstStyle/>
                  <a:p>
                    <a:fld id="{BF293A30-B741-4AB8-BA0B-3A1364E3C8FD}" type="CATEGORYNAME">
                      <a:rPr lang="en-US">
                        <a:latin typeface="Nirmala UI Semilight" panose="020B0402040204020203" pitchFamily="34" charset="0"/>
                        <a:cs typeface="Nirmala UI Semilight" panose="020B0402040204020203" pitchFamily="34" charset="0"/>
                      </a:rPr>
                      <a:pPr/>
                      <a:t>[CATEGORY NAME]</a:t>
                    </a:fld>
                    <a:r>
                      <a:rPr lang="en-US" baseline="0" dirty="0">
                        <a:latin typeface="Nirmala UI Semilight" panose="020B0402040204020203" pitchFamily="34" charset="0"/>
                        <a:cs typeface="Nirmala UI Semilight" panose="020B0402040204020203" pitchFamily="34" charset="0"/>
                      </a:rPr>
                      <a:t>, </a:t>
                    </a:r>
                    <a:fld id="{3F1BDE88-6A2A-4325-9023-522EFBC8D901}" type="VALUE">
                      <a:rPr lang="en-US" baseline="0" smtClean="0">
                        <a:solidFill>
                          <a:schemeClr val="tx1"/>
                        </a:solidFill>
                        <a:latin typeface="Nirmala UI Semilight" panose="020B0402040204020203" pitchFamily="34" charset="0"/>
                        <a:cs typeface="Nirmala UI Semilight" panose="020B0402040204020203" pitchFamily="34" charset="0"/>
                      </a:rPr>
                      <a:pPr/>
                      <a:t>[VALUE]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  <a:latin typeface="Nirmala UI Semilight" panose="020B0402040204020203" pitchFamily="34" charset="0"/>
                        <a:cs typeface="Nirmala UI Semilight" panose="020B0402040204020203" pitchFamily="34" charset="0"/>
                      </a:rPr>
                      <a:t>, </a:t>
                    </a:r>
                    <a:fld id="{F899A43E-5B7E-4842-826A-027FB7538046}" type="PERCENTAGE">
                      <a:rPr lang="en-US" baseline="0">
                        <a:solidFill>
                          <a:schemeClr val="tx1"/>
                        </a:solidFill>
                        <a:latin typeface="Nirmala UI Semilight" panose="020B0402040204020203" pitchFamily="34" charset="0"/>
                        <a:cs typeface="Nirmala UI Semilight" panose="020B0402040204020203" pitchFamily="34" charset="0"/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tx1"/>
                      </a:solidFill>
                      <a:latin typeface="Nirmala UI Semilight" panose="020B0402040204020203" pitchFamily="34" charset="0"/>
                      <a:cs typeface="Nirmala UI Semilight" panose="020B0402040204020203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23571660615784"/>
                      <c:h val="8.767068785551300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C48D-4A8F-934F-D7076DDD2DD4}"/>
                </c:ext>
              </c:extLst>
            </c:dLbl>
            <c:dLbl>
              <c:idx val="3"/>
              <c:layout>
                <c:manualLayout>
                  <c:x val="4.327708364201964E-2"/>
                  <c:y val="-4.2778464223413359E-2"/>
                </c:manualLayout>
              </c:layout>
              <c:tx>
                <c:rich>
                  <a:bodyPr/>
                  <a:lstStyle/>
                  <a:p>
                    <a:fld id="{570833CB-6375-44DC-BB46-5718453D4405}" type="CATEGORYNAME">
                      <a:rPr lang="en-US">
                        <a:solidFill>
                          <a:schemeClr val="tx1"/>
                        </a:solidFill>
                        <a:latin typeface="Nirmala UI Semilight" panose="020B0402040204020203" pitchFamily="34" charset="0"/>
                        <a:cs typeface="Nirmala UI Semilight" panose="020B0402040204020203" pitchFamily="34" charset="0"/>
                      </a:rPr>
                      <a:pPr/>
                      <a:t>[CATEGORY NAME]</a:t>
                    </a:fld>
                    <a:r>
                      <a:rPr lang="en-US" dirty="0">
                        <a:solidFill>
                          <a:schemeClr val="tx1"/>
                        </a:solidFill>
                        <a:latin typeface="Nirmala UI Semilight" panose="020B0402040204020203" pitchFamily="34" charset="0"/>
                        <a:cs typeface="Nirmala UI Semilight" panose="020B0402040204020203" pitchFamily="34" charset="0"/>
                      </a:rPr>
                      <a:t>, </a:t>
                    </a:r>
                    <a:fld id="{639FB6C1-4988-49CB-80F6-65A08824B4CE}" type="VALUE">
                      <a:rPr lang="en-US" smtClean="0">
                        <a:solidFill>
                          <a:schemeClr val="tx1"/>
                        </a:solidFill>
                        <a:latin typeface="Nirmala UI Semilight" panose="020B0402040204020203" pitchFamily="34" charset="0"/>
                        <a:cs typeface="Nirmala UI Semilight" panose="020B0402040204020203" pitchFamily="34" charset="0"/>
                      </a:rPr>
                      <a:pPr/>
                      <a:t>[VALUE]</a:t>
                    </a:fld>
                    <a:r>
                      <a:rPr lang="en-US" dirty="0">
                        <a:solidFill>
                          <a:schemeClr val="tx1"/>
                        </a:solidFill>
                        <a:latin typeface="Nirmala UI Semilight" panose="020B0402040204020203" pitchFamily="34" charset="0"/>
                        <a:cs typeface="Nirmala UI Semilight" panose="020B0402040204020203" pitchFamily="34" charset="0"/>
                      </a:rPr>
                      <a:t>, </a:t>
                    </a:r>
                    <a:fld id="{21EFBA20-032F-4B6B-B7A7-DDEBDB44DA71}" type="PERCENTAGE">
                      <a:rPr lang="en-US">
                        <a:solidFill>
                          <a:schemeClr val="tx1"/>
                        </a:solidFill>
                        <a:latin typeface="Nirmala UI Semilight" panose="020B0402040204020203" pitchFamily="34" charset="0"/>
                        <a:cs typeface="Nirmala UI Semilight" panose="020B0402040204020203" pitchFamily="34" charset="0"/>
                      </a:rPr>
                      <a:pPr/>
                      <a:t>[PERCENTAGE]</a:t>
                    </a:fld>
                    <a:endParaRPr lang="en-US" dirty="0">
                      <a:solidFill>
                        <a:schemeClr val="tx1"/>
                      </a:solidFill>
                      <a:latin typeface="Nirmala UI Semilight" panose="020B0402040204020203" pitchFamily="34" charset="0"/>
                      <a:cs typeface="Nirmala UI Semilight" panose="020B0402040204020203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C48D-4A8F-934F-D7076DDD2DD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  County Tax Receipts</c:v>
                </c:pt>
                <c:pt idx="1">
                  <c:v>  State &amp; Federal Grants</c:v>
                </c:pt>
                <c:pt idx="2">
                  <c:v>  Fees &amp; Fines</c:v>
                </c:pt>
                <c:pt idx="3">
                  <c:v>  Interest Earnings</c:v>
                </c:pt>
              </c:strCache>
            </c:strRef>
          </c:cat>
          <c:val>
            <c:numRef>
              <c:f>Sheet1!$K$2:$K$5</c:f>
              <c:numCache>
                <c:formatCode>"$"#,##0_);[Red]\("$"#,##0\)</c:formatCode>
                <c:ptCount val="4"/>
                <c:pt idx="0">
                  <c:v>144609672</c:v>
                </c:pt>
                <c:pt idx="1">
                  <c:v>7114190</c:v>
                </c:pt>
                <c:pt idx="2">
                  <c:v>39737196</c:v>
                </c:pt>
                <c:pt idx="3">
                  <c:v>1500000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48D-4A8F-934F-D7076DDD2DD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Sheet1!$C$1:$I$1</c:f>
              <c:strCache>
                <c:ptCount val="7"/>
                <c:pt idx="0">
                  <c:v>2020 Actuals</c:v>
                </c:pt>
                <c:pt idx="1">
                  <c:v>2021 Actuals</c:v>
                </c:pt>
                <c:pt idx="2">
                  <c:v>2022 Actuals</c:v>
                </c:pt>
                <c:pt idx="3">
                  <c:v>2023 Actuals</c:v>
                </c:pt>
                <c:pt idx="4">
                  <c:v>2024 Actuals</c:v>
                </c:pt>
                <c:pt idx="5">
                  <c:v>2025 Estimated</c:v>
                </c:pt>
                <c:pt idx="6">
                  <c:v>2026 Projected</c:v>
                </c:pt>
              </c:strCache>
            </c:strRef>
          </c:cat>
          <c:val>
            <c:numRef>
              <c:f>Sheet1!$C$2:$I$2</c:f>
              <c:numCache>
                <c:formatCode>_("$"* #,##0_);_("$"* \(#,##0\);_("$"* "-"??_);_(@_)</c:formatCode>
                <c:ptCount val="7"/>
                <c:pt idx="0">
                  <c:v>50330744</c:v>
                </c:pt>
                <c:pt idx="1">
                  <c:v>50405744</c:v>
                </c:pt>
                <c:pt idx="2">
                  <c:v>61334360</c:v>
                </c:pt>
                <c:pt idx="3">
                  <c:v>66784984</c:v>
                </c:pt>
                <c:pt idx="4">
                  <c:v>74186759</c:v>
                </c:pt>
                <c:pt idx="5">
                  <c:v>73232203</c:v>
                </c:pt>
                <c:pt idx="6" formatCode="#,##0_);\(#,##0\)">
                  <c:v>64247360.900000006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7F-4E5F-910F-4E06994B2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5228600"/>
        <c:axId val="795227616"/>
      </c:lineChart>
      <c:catAx>
        <c:axId val="79522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227616"/>
        <c:crosses val="autoZero"/>
        <c:auto val="1"/>
        <c:lblAlgn val="ctr"/>
        <c:lblOffset val="100"/>
        <c:noMultiLvlLbl val="0"/>
      </c:catAx>
      <c:valAx>
        <c:axId val="795227616"/>
        <c:scaling>
          <c:orientation val="minMax"/>
          <c:max val="75000000"/>
          <c:min val="4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228600"/>
        <c:crosses val="autoZero"/>
        <c:crossBetween val="between"/>
        <c:minorUnit val="3000000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defRPr>
            </a:pPr>
            <a:r>
              <a:rPr lang="en-US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Total = </a:t>
            </a:r>
            <a:r>
              <a:rPr lang="en-US" dirty="0">
                <a:solidFill>
                  <a:schemeClr val="tx1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$201,945,900</a:t>
            </a:r>
          </a:p>
        </c:rich>
      </c:tx>
      <c:layout>
        <c:manualLayout>
          <c:xMode val="edge"/>
          <c:yMode val="edge"/>
          <c:x val="5.0166709535674377E-2"/>
          <c:y val="0.90086412894011647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745129655820344"/>
          <c:y val="0.15812239990552676"/>
          <c:w val="0.78684300931851914"/>
          <c:h val="0.7667957483873371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explosion val="1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A07-40B7-BA4C-20AC2FCF0BB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A07-40B7-BA4C-20AC2FCF0BB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A07-40B7-BA4C-20AC2FCF0BB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A07-40B7-BA4C-20AC2FCF0BB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E24B-4A41-B3EC-8BFEE9A60A83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C-5DE2-41A3-A5EC-6D62496765FD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693D-4A2C-957D-C49F1E95FCFB}"/>
              </c:ext>
            </c:extLst>
          </c:dPt>
          <c:dLbls>
            <c:dLbl>
              <c:idx val="0"/>
              <c:layout>
                <c:manualLayout>
                  <c:x val="-1.6028549497045486E-3"/>
                  <c:y val="-0.12581891335171547"/>
                </c:manualLayout>
              </c:layout>
              <c:tx>
                <c:rich>
                  <a:bodyPr/>
                  <a:lstStyle/>
                  <a:p>
                    <a:fld id="{F59911A7-F9BF-4EDF-A659-80DBAABD9DFF}" type="CATEGORYNAME">
                      <a:rPr lang="en-US" smtClean="0"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rPr>
                      <a:pPr/>
                      <a:t>[CATEGORY NAME]</a:t>
                    </a:fld>
                    <a:fld id="{111DBC58-3EE1-4772-B3E2-462C07E4607D}" type="VALUE">
                      <a:rPr lang="en-US" smtClean="0"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rPr>
                      <a:pPr/>
                      <a:t>[VALUE]</a:t>
                    </a:fld>
                    <a:r>
                      <a:rPr lang="en-US" dirty="0"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rPr>
                      <a:t>, 41.7%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36119011096552"/>
                      <c:h val="0.183091826876209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A07-40B7-BA4C-20AC2FCF0BB7}"/>
                </c:ext>
              </c:extLst>
            </c:dLbl>
            <c:dLbl>
              <c:idx val="1"/>
              <c:layout>
                <c:manualLayout>
                  <c:x val="0.26927969465486989"/>
                  <c:y val="6.2356695116954223E-3"/>
                </c:manualLayout>
              </c:layout>
              <c:tx>
                <c:rich>
                  <a:bodyPr/>
                  <a:lstStyle/>
                  <a:p>
                    <a:fld id="{F59911A7-F9BF-4EDF-A659-80DBAABD9DFF}" type="CATEGORYNAME">
                      <a:rPr lang="en-US" smtClean="0"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rPr>
                      <a:pPr/>
                      <a:t>[CATEGORY NAME]</a:t>
                    </a:fld>
                    <a:fld id="{111DBC58-3EE1-4772-B3E2-462C07E4607D}" type="VALUE">
                      <a:rPr lang="en-US" smtClean="0"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rPr>
                      <a:pPr/>
                      <a:t>[VALUE]</a:t>
                    </a:fld>
                    <a:r>
                      <a:rPr lang="en-US" dirty="0"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rPr>
                      <a:t>, 16.6%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798714989924729"/>
                      <c:h val="0.129870384621786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A07-40B7-BA4C-20AC2FCF0BB7}"/>
                </c:ext>
              </c:extLst>
            </c:dLbl>
            <c:dLbl>
              <c:idx val="2"/>
              <c:layout>
                <c:manualLayout>
                  <c:x val="4.8085648491132931E-3"/>
                  <c:y val="0.12330273124345632"/>
                </c:manualLayout>
              </c:layout>
              <c:tx>
                <c:rich>
                  <a:bodyPr/>
                  <a:lstStyle/>
                  <a:p>
                    <a:fld id="{F59911A7-F9BF-4EDF-A659-80DBAABD9DFF}" type="CATEGORYNAME">
                      <a:rPr lang="en-US" smtClean="0"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rPr>
                      <a:pPr/>
                      <a:t>[CATEGORY NAME]</a:t>
                    </a:fld>
                    <a:fld id="{111DBC58-3EE1-4772-B3E2-462C07E4607D}" type="VALUE">
                      <a:rPr lang="en-US" smtClean="0"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rPr>
                      <a:pPr/>
                      <a:t>[VALUE]</a:t>
                    </a:fld>
                    <a:r>
                      <a:rPr lang="en-US" dirty="0"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rPr>
                      <a:t>, 23.6%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16189743697182"/>
                      <c:h val="0.185608207124645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A07-40B7-BA4C-20AC2FCF0BB7}"/>
                </c:ext>
              </c:extLst>
            </c:dLbl>
            <c:dLbl>
              <c:idx val="3"/>
              <c:layout>
                <c:manualLayout>
                  <c:x val="-9.2164159608004781E-2"/>
                  <c:y val="2.0131141057577157E-2"/>
                </c:manualLayout>
              </c:layout>
              <c:tx>
                <c:rich>
                  <a:bodyPr/>
                  <a:lstStyle/>
                  <a:p>
                    <a:fld id="{F59911A7-F9BF-4EDF-A659-80DBAABD9DFF}" type="CATEGORYNAME">
                      <a:rPr lang="en-US" smtClean="0"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rPr>
                      <a:pPr/>
                      <a:t>[CATEGORY NAME]</a:t>
                    </a:fld>
                    <a:fld id="{111DBC58-3EE1-4772-B3E2-462C07E4607D}" type="VALUE">
                      <a:rPr lang="en-US" smtClean="0"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rPr>
                      <a:pPr/>
                      <a:t>[VALUE]</a:t>
                    </a:fld>
                    <a:r>
                      <a:rPr lang="en-US" dirty="0"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rPr>
                      <a:t>, 7.7%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68987104211572"/>
                      <c:h val="8.767068785551300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A07-40B7-BA4C-20AC2FCF0BB7}"/>
                </c:ext>
              </c:extLst>
            </c:dLbl>
            <c:dLbl>
              <c:idx val="4"/>
              <c:layout>
                <c:manualLayout>
                  <c:x val="-1.6829976971896553E-2"/>
                  <c:y val="-1.5098281490616504E-2"/>
                </c:manualLayout>
              </c:layout>
              <c:tx>
                <c:rich>
                  <a:bodyPr/>
                  <a:lstStyle/>
                  <a:p>
                    <a:fld id="{2BA7E91D-2B52-440D-934E-8EA6EA6BBD0A}" type="CATEGORYNAME">
                      <a:rPr lang="en-US" smtClean="0"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rPr>
                      <a:pPr/>
                      <a:t>[CATEGORY NAME]</a:t>
                    </a:fld>
                    <a:r>
                      <a:rPr lang="en-US" baseline="0" dirty="0"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rPr>
                      <a:t> </a:t>
                    </a:r>
                  </a:p>
                  <a:p>
                    <a:fld id="{CE608717-F5C8-4ABD-A03B-635451BCEABA}" type="VALUE">
                      <a:rPr lang="en-US" baseline="0" smtClean="0"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rPr>
                      <a:pPr/>
                      <a:t>[VALUE]</a:t>
                    </a:fld>
                    <a:r>
                      <a:rPr lang="en-US" baseline="0" dirty="0"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rPr>
                      <a:t>, 0.3%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95700133352483"/>
                      <c:h val="0.119804863628041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A07-40B7-BA4C-20AC2FCF0BB7}"/>
                </c:ext>
              </c:extLst>
            </c:dLbl>
            <c:dLbl>
              <c:idx val="5"/>
              <c:layout>
                <c:manualLayout>
                  <c:x val="-3.6865663843201911E-2"/>
                  <c:y val="-8.8073308695262781E-2"/>
                </c:manualLayout>
              </c:layout>
              <c:tx>
                <c:rich>
                  <a:bodyPr/>
                  <a:lstStyle/>
                  <a:p>
                    <a:fld id="{F59911A7-F9BF-4EDF-A659-80DBAABD9DFF}" type="CATEGORYNAME">
                      <a:rPr lang="en-US" smtClean="0"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rPr>
                      <a:pPr/>
                      <a:t>[CATEGORY NAME]</a:t>
                    </a:fld>
                    <a:fld id="{111DBC58-3EE1-4772-B3E2-462C07E4607D}" type="VALUE">
                      <a:rPr lang="en-US" smtClean="0"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rPr>
                      <a:pPr/>
                      <a:t>[VALUE]</a:t>
                    </a:fld>
                    <a:r>
                      <a:rPr lang="en-US" dirty="0"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rPr>
                      <a:t>, 8.5%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24B-4A41-B3EC-8BFEE9A60A83}"/>
                </c:ext>
              </c:extLst>
            </c:dLbl>
            <c:dLbl>
              <c:idx val="6"/>
              <c:layout>
                <c:manualLayout>
                  <c:x val="-5.1291358390541796E-2"/>
                  <c:y val="-5.284398521715767E-2"/>
                </c:manualLayout>
              </c:layout>
              <c:tx>
                <c:rich>
                  <a:bodyPr/>
                  <a:lstStyle/>
                  <a:p>
                    <a:fld id="{F59911A7-F9BF-4EDF-A659-80DBAABD9DFF}" type="CATEGORYNAME">
                      <a:rPr lang="en-US" smtClean="0"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rPr>
                      <a:pPr/>
                      <a:t>[CATEGORY NAME]</a:t>
                    </a:fld>
                    <a:fld id="{111DBC58-3EE1-4772-B3E2-462C07E4607D}" type="VALUE">
                      <a:rPr lang="en-US" smtClean="0"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rPr>
                      <a:pPr/>
                      <a:t>[VALUE]</a:t>
                    </a:fld>
                    <a:r>
                      <a:rPr lang="en-US" dirty="0"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rPr>
                      <a:t>, 1.3%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70511028020683"/>
                      <c:h val="0.127731461410615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5DE2-41A3-A5EC-6D62496765FD}"/>
                </c:ext>
              </c:extLst>
            </c:dLbl>
            <c:dLbl>
              <c:idx val="7"/>
              <c:layout>
                <c:manualLayout>
                  <c:x val="9.1362732133152574E-2"/>
                  <c:y val="-2.7680182732796887E-2"/>
                </c:manualLayout>
              </c:layout>
              <c:tx>
                <c:rich>
                  <a:bodyPr/>
                  <a:lstStyle/>
                  <a:p>
                    <a:fld id="{F59911A7-F9BF-4EDF-A659-80DBAABD9DFF}" type="CATEGORYNAME">
                      <a:rPr lang="en-US" smtClean="0"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rPr>
                      <a:pPr/>
                      <a:t>[CATEGORY NAME]</a:t>
                    </a:fld>
                    <a:fld id="{111DBC58-3EE1-4772-B3E2-462C07E4607D}" type="VALUE">
                      <a:rPr lang="en-US" smtClean="0"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rPr>
                      <a:pPr/>
                      <a:t>[VALUE]</a:t>
                    </a:fld>
                    <a:r>
                      <a:rPr lang="en-US" dirty="0"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rPr>
                      <a:t>, 0.3%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693D-4A2C-957D-C49F1E95FC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no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Sheet1!$A$2:$A$9</c:f>
              <c:strCache>
                <c:ptCount val="8"/>
                <c:pt idx="0">
                  <c:v>Salary &amp; Other Pay</c:v>
                </c:pt>
                <c:pt idx="1">
                  <c:v>Fringe Benefits</c:v>
                </c:pt>
                <c:pt idx="2">
                  <c:v>    Other Operating Expenditures</c:v>
                </c:pt>
                <c:pt idx="3">
                  <c:v>    Debt Service</c:v>
                </c:pt>
                <c:pt idx="4">
                  <c:v>Capital</c:v>
                </c:pt>
                <c:pt idx="5">
                  <c:v>    County Match</c:v>
                </c:pt>
                <c:pt idx="6">
                  <c:v>    Affiliated Agency Grants</c:v>
                </c:pt>
                <c:pt idx="7">
                  <c:v>    RRTA Funding</c:v>
                </c:pt>
              </c:strCache>
            </c:strRef>
          </c:cat>
          <c:val>
            <c:numRef>
              <c:f>Sheet1!$B$2:$B$9</c:f>
              <c:numCache>
                <c:formatCode>_("$"* #,##0_);_("$"* \(#,##0\);_("$"* "-"??_);_(@_)</c:formatCode>
                <c:ptCount val="8"/>
                <c:pt idx="0">
                  <c:v>84199233.290000007</c:v>
                </c:pt>
                <c:pt idx="1">
                  <c:v>33477732.489999998</c:v>
                </c:pt>
                <c:pt idx="2">
                  <c:v>47733684</c:v>
                </c:pt>
                <c:pt idx="3">
                  <c:v>15540278</c:v>
                </c:pt>
                <c:pt idx="4">
                  <c:v>599050</c:v>
                </c:pt>
                <c:pt idx="5">
                  <c:v>17293198</c:v>
                </c:pt>
                <c:pt idx="6">
                  <c:v>2560716</c:v>
                </c:pt>
                <c:pt idx="7">
                  <c:v>542008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07-40B7-BA4C-20AC2FCF0BB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defRPr>
            </a:pPr>
            <a:r>
              <a:rPr lang="en-US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Total = </a:t>
            </a:r>
            <a:r>
              <a:rPr lang="en-US" dirty="0">
                <a:solidFill>
                  <a:schemeClr val="tx1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$117,676,966</a:t>
            </a:r>
          </a:p>
        </c:rich>
      </c:tx>
      <c:layout>
        <c:manualLayout>
          <c:xMode val="edge"/>
          <c:yMode val="edge"/>
          <c:x val="5.0166709535674377E-2"/>
          <c:y val="0.900864128940116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irmala UI Semilight" panose="020B0402040204020203" pitchFamily="34" charset="0"/>
              <a:ea typeface="+mn-ea"/>
              <a:cs typeface="Nirmala UI Semilight" panose="020B0402040204020203" pitchFamily="34" charset="0"/>
            </a:defRPr>
          </a:pPr>
          <a:endParaRPr lang="en-US"/>
        </a:p>
      </c:txPr>
    </c:title>
    <c:autoTitleDeleted val="0"/>
    <c:view3D>
      <c:rotX val="30"/>
      <c:rotY val="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462845696056799"/>
          <c:y val="0.12037669617898557"/>
          <c:w val="0.78684300931851914"/>
          <c:h val="0.76679574838733711"/>
        </c:manualLayout>
      </c:layout>
      <c:pie3DChart>
        <c:varyColors val="1"/>
        <c:ser>
          <c:idx val="0"/>
          <c:order val="0"/>
          <c:tx>
            <c:strRef>
              <c:f>Sheet1!$K$1</c:f>
              <c:strCache>
                <c:ptCount val="1"/>
                <c:pt idx="0">
                  <c:v>Revenue</c:v>
                </c:pt>
              </c:strCache>
            </c:strRef>
          </c:tx>
          <c:explosion val="7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A07-40B7-BA4C-20AC2FCF0BB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A07-40B7-BA4C-20AC2FCF0BB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A07-40B7-BA4C-20AC2FCF0BB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A07-40B7-BA4C-20AC2FCF0BB7}"/>
              </c:ext>
            </c:extLst>
          </c:dPt>
          <c:dLbls>
            <c:dLbl>
              <c:idx val="0"/>
              <c:layout>
                <c:manualLayout>
                  <c:x val="-1.1754133846408615E-16"/>
                  <c:y val="-2.51638024843608E-2"/>
                </c:manualLayout>
              </c:layout>
              <c:tx>
                <c:rich>
                  <a:bodyPr/>
                  <a:lstStyle/>
                  <a:p>
                    <a:fld id="{6B1B69A3-88D4-499A-9924-E6AA5673BCF8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8E92E1DB-3D00-4880-AD25-AB81FA3D555D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, 6.3%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A07-40B7-BA4C-20AC2FCF0BB7}"/>
                </c:ext>
              </c:extLst>
            </c:dLbl>
            <c:dLbl>
              <c:idx val="1"/>
              <c:layout>
                <c:manualLayout>
                  <c:x val="-6.6552556856546499E-3"/>
                  <c:y val="5.41020762712871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defRPr>
                    </a:pPr>
                    <a:r>
                      <a:rPr lang="en-US" dirty="0"/>
                      <a:t>Salary &amp; Other Pay</a:t>
                    </a:r>
                    <a:r>
                      <a:rPr lang="en-US" baseline="0" dirty="0"/>
                      <a:t>, </a:t>
                    </a:r>
                    <a:br>
                      <a:rPr lang="en-US" baseline="0" dirty="0"/>
                    </a:br>
                    <a:fld id="{15E2A52F-7258-41EC-A104-18EB6F455787}" type="VALUE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defRPr>
                      </a:pPr>
                      <a:t>[VALUE]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96B90103-6BDD-4256-A7CC-2312F1CE9D14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Nirmala UI Semilight" panose="020B0402040204020203" pitchFamily="34" charset="0"/>
                      <a:ea typeface="+mn-ea"/>
                      <a:cs typeface="Nirmala UI Semilight" panose="020B0402040204020203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16189743697182"/>
                      <c:h val="0.185608207124645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A07-40B7-BA4C-20AC2FCF0BB7}"/>
                </c:ext>
              </c:extLst>
            </c:dLbl>
            <c:dLbl>
              <c:idx val="2"/>
              <c:layout>
                <c:manualLayout>
                  <c:x val="4.8085648491132931E-3"/>
                  <c:y val="-6.66840765835561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defRPr>
                    </a:pPr>
                    <a:fld id="{B4E5448D-A60F-42D7-9C27-664AE96A2467}" type="CATEGORYNAME">
                      <a:rPr lang="en-US"/>
                      <a:pPr>
                        <a:defRPr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br>
                      <a:rPr lang="en-US" baseline="0" dirty="0"/>
                    </a:br>
                    <a:fld id="{B0373820-D2A6-4839-A7BB-DFBB14A80129}" type="VALUE">
                      <a:rPr lang="en-US" baseline="0" smtClean="0"/>
                      <a:pPr>
                        <a:defRPr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defRPr>
                      </a:pPr>
                      <a:t>[VALUE]</a:t>
                    </a:fld>
                    <a:r>
                      <a:rPr lang="en-US" baseline="0" dirty="0"/>
                      <a:t>, </a:t>
                    </a:r>
                    <a:fld id="{60B3591A-28BF-4D26-9D6A-0614DE89439D}" type="PERCENTAGE">
                      <a:rPr lang="en-US" baseline="0"/>
                      <a:pPr>
                        <a:defRPr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Nirmala UI Semilight" panose="020B0402040204020203" pitchFamily="34" charset="0"/>
                      <a:ea typeface="+mn-ea"/>
                      <a:cs typeface="Nirmala UI Semilight" panose="020B0402040204020203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44605332938214"/>
                      <c:h val="0.140514673072670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A07-40B7-BA4C-20AC2FCF0BB7}"/>
                </c:ext>
              </c:extLst>
            </c:dLbl>
            <c:dLbl>
              <c:idx val="3"/>
              <c:layout>
                <c:manualLayout>
                  <c:x val="-2.2439969295862033E-2"/>
                  <c:y val="-4.7811224720285511E-2"/>
                </c:manualLayout>
              </c:layout>
              <c:tx>
                <c:rich>
                  <a:bodyPr/>
                  <a:lstStyle/>
                  <a:p>
                    <a:fld id="{6B5F7696-B6E1-46E9-8EE5-6AEE132C9F6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27FA2689-42C2-4650-AC70-E9C58AF89F7F}" type="VALUE">
                      <a:rPr lang="en-US" baseline="0" smtClean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5806A693-FC83-4AB4-A2CB-EE7F71C0DE85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A07-40B7-BA4C-20AC2FCF0BB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rmala UI Semilight" panose="020B0402040204020203" pitchFamily="34" charset="0"/>
                    <a:ea typeface="+mn-ea"/>
                    <a:cs typeface="Nirmala UI Semilight" panose="020B04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Payroll Taxes/Fringe</c:v>
                </c:pt>
                <c:pt idx="1">
                  <c:v>Salary</c:v>
                </c:pt>
                <c:pt idx="2">
                  <c:v>Retirement Contribution</c:v>
                </c:pt>
                <c:pt idx="3">
                  <c:v>Health Benefits</c:v>
                </c:pt>
              </c:strCache>
            </c:strRef>
          </c:cat>
          <c:val>
            <c:numRef>
              <c:f>Sheet1!$K$2:$K$5</c:f>
              <c:numCache>
                <c:formatCode>_("$"* #,##0_);_("$"* \(#,##0\);_("$"* "-"??_);_(@_)</c:formatCode>
                <c:ptCount val="4"/>
                <c:pt idx="0">
                  <c:v>7397723.96</c:v>
                </c:pt>
                <c:pt idx="1">
                  <c:v>84199233</c:v>
                </c:pt>
                <c:pt idx="2">
                  <c:v>5715792.7800000003</c:v>
                </c:pt>
                <c:pt idx="3">
                  <c:v>20364215.760000002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07-40B7-BA4C-20AC2FCF0BB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13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Total = $84,268,934</a:t>
            </a:r>
          </a:p>
        </c:rich>
      </c:tx>
      <c:layout>
        <c:manualLayout>
          <c:xMode val="edge"/>
          <c:yMode val="edge"/>
          <c:x val="5.0166709535674377E-2"/>
          <c:y val="0.900864128940116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462845696056799"/>
          <c:y val="0.11786031593054952"/>
          <c:w val="0.78684300931851914"/>
          <c:h val="0.76679574838733711"/>
        </c:manualLayout>
      </c:layout>
      <c:pie3DChart>
        <c:varyColors val="1"/>
        <c:ser>
          <c:idx val="0"/>
          <c:order val="0"/>
          <c:tx>
            <c:strRef>
              <c:f>Sheet1!$K$1</c:f>
              <c:strCache>
                <c:ptCount val="1"/>
                <c:pt idx="0">
                  <c:v>Revenue</c:v>
                </c:pt>
              </c:strCache>
            </c:strRef>
          </c:tx>
          <c:explosion val="7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A07-40B7-BA4C-20AC2FCF0BB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A07-40B7-BA4C-20AC2FCF0BB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A07-40B7-BA4C-20AC2FCF0BB7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A07-40B7-BA4C-20AC2FCF0BB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6B8A-41EE-905E-8FFF4FD8D3C8}"/>
              </c:ext>
            </c:extLst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>
                <a:contourClr>
                  <a:schemeClr val="bg2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6B8A-41EE-905E-8FFF4FD8D3C8}"/>
              </c:ext>
            </c:extLst>
          </c:dPt>
          <c:dLbls>
            <c:dLbl>
              <c:idx val="0"/>
              <c:layout>
                <c:manualLayout>
                  <c:x val="-1.6844453052867844E-2"/>
                  <c:y val="-7.612525787944042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07-40B7-BA4C-20AC2FCF0BB7}"/>
                </c:ext>
              </c:extLst>
            </c:dLbl>
            <c:dLbl>
              <c:idx val="1"/>
              <c:layout>
                <c:manualLayout>
                  <c:x val="-7.5457355257240789E-4"/>
                  <c:y val="0.24157240477977512"/>
                </c:manualLayout>
              </c:layout>
              <c:tx>
                <c:rich>
                  <a:bodyPr/>
                  <a:lstStyle/>
                  <a:p>
                    <a:fld id="{B1B708F0-3AAE-4B8B-B025-C9518ADF6B6D}" type="CATEGORYNAME">
                      <a:rPr lang="fr-FR"/>
                      <a:pPr/>
                      <a:t>[CATEGORY NAME]</a:t>
                    </a:fld>
                    <a:r>
                      <a:rPr lang="fr-FR" dirty="0"/>
                      <a:t>,</a:t>
                    </a:r>
                    <a:br>
                      <a:rPr lang="fr-FR" dirty="0"/>
                    </a:br>
                    <a:fld id="{8427DB79-354A-472E-A578-21C724185237}" type="VALUE">
                      <a:rPr lang="fr-FR"/>
                      <a:pPr/>
                      <a:t>[VALUE]</a:t>
                    </a:fld>
                    <a:r>
                      <a:rPr lang="fr-FR" dirty="0"/>
                      <a:t>, </a:t>
                    </a:r>
                    <a:fld id="{96B90103-6BDD-4256-A7CC-2312F1CE9D14}" type="PERCENTAGE">
                      <a:rPr lang="fr-FR"/>
                      <a:pPr/>
                      <a:t>[PERCENTAGE]</a:t>
                    </a:fld>
                    <a:endParaRPr lang="fr-FR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67097972439051"/>
                      <c:h val="0.183091826876209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A07-40B7-BA4C-20AC2FCF0BB7}"/>
                </c:ext>
              </c:extLst>
            </c:dLbl>
            <c:dLbl>
              <c:idx val="2"/>
              <c:layout>
                <c:manualLayout>
                  <c:x val="-3.2057098994088623E-2"/>
                  <c:y val="8.3040548198390629E-2"/>
                </c:manualLayout>
              </c:layout>
              <c:tx>
                <c:rich>
                  <a:bodyPr/>
                  <a:lstStyle/>
                  <a:p>
                    <a:fld id="{6B5F7696-B6E1-46E9-8EE5-6AEE132C9F6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27FA2689-42C2-4650-AC70-E9C58AF89F7F}" type="VALUE">
                      <a:rPr lang="en-US" baseline="0" smtClean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5806A693-FC83-4AB4-A2CB-EE7F71C0DE85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A07-40B7-BA4C-20AC2FCF0BB7}"/>
                </c:ext>
              </c:extLst>
            </c:dLbl>
            <c:dLbl>
              <c:idx val="3"/>
              <c:layout>
                <c:manualLayout>
                  <c:x val="0"/>
                  <c:y val="-0.1384009136639843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07-40B7-BA4C-20AC2FCF0BB7}"/>
                </c:ext>
              </c:extLst>
            </c:dLbl>
            <c:dLbl>
              <c:idx val="4"/>
              <c:layout>
                <c:manualLayout>
                  <c:x val="-3.9236982103325636E-2"/>
                  <c:y val="-1.258190124218039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B8A-41EE-905E-8FFF4FD8D3C8}"/>
                </c:ext>
              </c:extLst>
            </c:dLbl>
            <c:dLbl>
              <c:idx val="5"/>
              <c:layout>
                <c:manualLayout>
                  <c:x val="4.829167028101617E-2"/>
                  <c:y val="-3.774570372654119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8A-41EE-905E-8FFF4FD8D3C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rmala UI Semilight" panose="020B0402040204020203" pitchFamily="34" charset="0"/>
                    <a:ea typeface="Nirmala UI Semilight" panose="020B0402040204020203" pitchFamily="34" charset="0"/>
                    <a:cs typeface="Nirmala UI Semilight" panose="020B04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Debt Service</c:v>
                </c:pt>
                <c:pt idx="1">
                  <c:v>Rent, Utilities, Maintenance, &amp; Insurance</c:v>
                </c:pt>
                <c:pt idx="2">
                  <c:v>County Match</c:v>
                </c:pt>
                <c:pt idx="3">
                  <c:v>Other Operating Costs</c:v>
                </c:pt>
                <c:pt idx="4">
                  <c:v>Capital</c:v>
                </c:pt>
                <c:pt idx="5">
                  <c:v>Grants (including SCTA)</c:v>
                </c:pt>
              </c:strCache>
            </c:strRef>
          </c:cat>
          <c:val>
            <c:numRef>
              <c:f>Sheet1!$K$2:$K$7</c:f>
              <c:numCache>
                <c:formatCode>_("$"* #,##0_);_("$"* \(#,##0\);_("$"* "-"??_);_(@_)</c:formatCode>
                <c:ptCount val="6"/>
                <c:pt idx="0">
                  <c:v>15540278</c:v>
                </c:pt>
                <c:pt idx="1">
                  <c:v>13907133</c:v>
                </c:pt>
                <c:pt idx="2">
                  <c:v>17293198</c:v>
                </c:pt>
                <c:pt idx="3">
                  <c:v>33826551</c:v>
                </c:pt>
                <c:pt idx="4" formatCode="#,##0_);\(#,##0\)">
                  <c:v>559050</c:v>
                </c:pt>
                <c:pt idx="5" formatCode="#,##0_);\(#,##0\)">
                  <c:v>3102724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07-40B7-BA4C-20AC2FCF0BB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defRPr>
            </a:pPr>
            <a:r>
              <a:rPr lang="en-US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Total = </a:t>
            </a:r>
            <a:r>
              <a:rPr lang="en-US" dirty="0">
                <a:solidFill>
                  <a:schemeClr val="tx1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$339,971,302</a:t>
            </a:r>
          </a:p>
        </c:rich>
      </c:tx>
      <c:layout>
        <c:manualLayout>
          <c:xMode val="edge"/>
          <c:yMode val="edge"/>
          <c:x val="3.8384172940365904E-2"/>
          <c:y val="0.903380509188552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irmala UI Semilight" panose="020B0402040204020203" pitchFamily="34" charset="0"/>
              <a:ea typeface="+mn-ea"/>
              <a:cs typeface="Nirmala UI Semilight" panose="020B0402040204020203" pitchFamily="34" charset="0"/>
            </a:defRPr>
          </a:pPr>
          <a:endParaRPr lang="en-US"/>
        </a:p>
      </c:txPr>
    </c:title>
    <c:autoTitleDeleted val="0"/>
    <c:view3D>
      <c:rotX val="30"/>
      <c:rotY val="3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462845696056799"/>
          <c:y val="0.11786031593054952"/>
          <c:w val="0.78684300931851914"/>
          <c:h val="0.76679574838733711"/>
        </c:manualLayout>
      </c:layout>
      <c:pie3DChart>
        <c:varyColors val="1"/>
        <c:ser>
          <c:idx val="0"/>
          <c:order val="0"/>
          <c:tx>
            <c:strRef>
              <c:f>Sheet1!$K$1</c:f>
              <c:strCache>
                <c:ptCount val="1"/>
                <c:pt idx="0">
                  <c:v>Revenue</c:v>
                </c:pt>
              </c:strCache>
            </c:strRef>
          </c:tx>
          <c:explosion val="7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A07-40B7-BA4C-20AC2FCF0BB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A07-40B7-BA4C-20AC2FCF0BB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A07-40B7-BA4C-20AC2FCF0BB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A07-40B7-BA4C-20AC2FCF0BB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BD11-428C-9FA0-F31522B79BED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8D9B-4118-B73C-BBAB55E6937D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C-8D9B-4118-B73C-BBAB55E6937D}"/>
              </c:ext>
            </c:extLst>
          </c:dPt>
          <c:dLbls>
            <c:dLbl>
              <c:idx val="0"/>
              <c:layout>
                <c:manualLayout>
                  <c:x val="-6.7266441475684002E-2"/>
                  <c:y val="1.509818242052791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Nirmala UI Semilight" panose="020B0402040204020203" pitchFamily="34" charset="0"/>
                      <a:ea typeface="+mn-ea"/>
                      <a:cs typeface="Nirmala UI Semilight" panose="020B0402040204020203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07252963416149"/>
                      <c:h val="0.12793277183049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A07-40B7-BA4C-20AC2FCF0BB7}"/>
                </c:ext>
              </c:extLst>
            </c:dLbl>
            <c:dLbl>
              <c:idx val="1"/>
              <c:layout>
                <c:manualLayout>
                  <c:x val="5.1579149156612339E-2"/>
                  <c:y val="-8.68152176411332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defRPr>
                    </a:pPr>
                    <a:fld id="{B1B708F0-3AAE-4B8B-B025-C9518ADF6B6D}" type="CATEGORYNAME">
                      <a:rPr lang="en-US"/>
                      <a:pPr>
                        <a:defRPr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,</a:t>
                    </a:r>
                    <a:br>
                      <a:rPr lang="en-US" baseline="0" dirty="0"/>
                    </a:br>
                    <a:fld id="{8427DB79-354A-472E-A578-21C724185237}" type="VALUE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defRPr>
                      </a:pPr>
                      <a:t>[VALUE]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96B90103-6BDD-4256-A7CC-2312F1CE9D14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Nirmala UI Semilight" panose="020B0402040204020203" pitchFamily="34" charset="0"/>
                      <a:ea typeface="+mn-ea"/>
                      <a:cs typeface="Nirmala UI Semilight" panose="020B0402040204020203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16189743697182"/>
                      <c:h val="0.185608207124645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A07-40B7-BA4C-20AC2FCF0BB7}"/>
                </c:ext>
              </c:extLst>
            </c:dLbl>
            <c:dLbl>
              <c:idx val="2"/>
              <c:layout>
                <c:manualLayout>
                  <c:x val="0.11752851678837162"/>
                  <c:y val="-3.16871715331215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defRPr>
                    </a:pPr>
                    <a:fld id="{B4E5448D-A60F-42D7-9C27-664AE96A2467}" type="CATEGORYNAME">
                      <a:rPr lang="en-US"/>
                      <a:pPr>
                        <a:defRPr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B0373820-D2A6-4839-A7BB-DFBB14A80129}" type="VALUE">
                      <a:rPr lang="en-US" baseline="0" smtClean="0"/>
                      <a:pPr>
                        <a:defRPr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defRPr>
                      </a:pPr>
                      <a:t>[VALUE]</a:t>
                    </a:fld>
                    <a:r>
                      <a:rPr lang="en-US" baseline="0" dirty="0"/>
                      <a:t>, </a:t>
                    </a:r>
                    <a:fld id="{60B3591A-28BF-4D26-9D6A-0614DE89439D}" type="PERCENTAGE">
                      <a:rPr lang="en-US" baseline="0"/>
                      <a:pPr>
                        <a:defRPr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Nirmala UI Semilight" panose="020B0402040204020203" pitchFamily="34" charset="0"/>
                      <a:ea typeface="+mn-ea"/>
                      <a:cs typeface="Nirmala UI Semilight" panose="020B0402040204020203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3033058441606"/>
                      <c:h val="0.140514673072670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A07-40B7-BA4C-20AC2FCF0BB7}"/>
                </c:ext>
              </c:extLst>
            </c:dLbl>
            <c:dLbl>
              <c:idx val="3"/>
              <c:layout>
                <c:manualLayout>
                  <c:x val="1.364285322472026E-2"/>
                  <c:y val="-3.8659328082882825E-2"/>
                </c:manualLayout>
              </c:layout>
              <c:tx>
                <c:rich>
                  <a:bodyPr/>
                  <a:lstStyle/>
                  <a:p>
                    <a:fld id="{6B5F7696-B6E1-46E9-8EE5-6AEE132C9F6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27FA2689-42C2-4650-AC70-E9C58AF89F7F}" type="VALUE">
                      <a:rPr lang="en-US" baseline="0" smtClean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, 11.5%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A07-40B7-BA4C-20AC2FCF0BB7}"/>
                </c:ext>
              </c:extLst>
            </c:dLbl>
            <c:dLbl>
              <c:idx val="4"/>
              <c:layout>
                <c:manualLayout>
                  <c:x val="2.2915020614287216E-2"/>
                  <c:y val="-3.522932347810512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11-428C-9FA0-F31522B79BED}"/>
                </c:ext>
              </c:extLst>
            </c:dLbl>
            <c:dLbl>
              <c:idx val="5"/>
              <c:layout>
                <c:manualLayout>
                  <c:x val="-0.19588530683923963"/>
                  <c:y val="0.2692526865826604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D9B-4118-B73C-BBAB55E6937D}"/>
                </c:ext>
              </c:extLst>
            </c:dLbl>
            <c:dLbl>
              <c:idx val="6"/>
              <c:layout>
                <c:manualLayout>
                  <c:x val="3.019284804664972E-2"/>
                  <c:y val="0.1685974766452173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60318155034333"/>
                      <c:h val="0.127731461410615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8D9B-4118-B73C-BBAB55E6937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rmala UI Semilight" panose="020B0402040204020203" pitchFamily="34" charset="0"/>
                    <a:ea typeface="+mn-ea"/>
                    <a:cs typeface="Nirmala UI Semilight" panose="020B04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Administration</c:v>
                </c:pt>
                <c:pt idx="1">
                  <c:v>Agency Grants</c:v>
                </c:pt>
                <c:pt idx="2">
                  <c:v>Corrections</c:v>
                </c:pt>
                <c:pt idx="3">
                  <c:v>Judicial Operations</c:v>
                </c:pt>
                <c:pt idx="4">
                  <c:v>Debt Service</c:v>
                </c:pt>
                <c:pt idx="5">
                  <c:v>Funded Agencies</c:v>
                </c:pt>
                <c:pt idx="6">
                  <c:v>Other County Operations</c:v>
                </c:pt>
              </c:strCache>
            </c:strRef>
          </c:cat>
          <c:val>
            <c:numRef>
              <c:f>Sheet1!$K$2:$K$8</c:f>
              <c:numCache>
                <c:formatCode>_("$"* #,##0_);_("$"* \(#,##0\);_("$"* "-"??_);_(@_)</c:formatCode>
                <c:ptCount val="7"/>
                <c:pt idx="0">
                  <c:v>1154424.9010000001</c:v>
                </c:pt>
                <c:pt idx="1">
                  <c:v>3102724</c:v>
                </c:pt>
                <c:pt idx="2">
                  <c:v>42112295.039999999</c:v>
                </c:pt>
                <c:pt idx="3">
                  <c:v>38982221.789999999</c:v>
                </c:pt>
                <c:pt idx="4">
                  <c:v>15540277.859999999</c:v>
                </c:pt>
                <c:pt idx="5">
                  <c:v>136238552.19999999</c:v>
                </c:pt>
                <c:pt idx="6">
                  <c:v>102840806.09999999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07-40B7-BA4C-20AC2FCF0BB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defRPr>
            </a:pPr>
            <a:r>
              <a:rPr lang="en-US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Total = </a:t>
            </a:r>
            <a:r>
              <a:rPr lang="en-US" dirty="0">
                <a:solidFill>
                  <a:schemeClr val="tx1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$38,982,222</a:t>
            </a:r>
          </a:p>
        </c:rich>
      </c:tx>
      <c:layout>
        <c:manualLayout>
          <c:xMode val="edge"/>
          <c:yMode val="edge"/>
          <c:x val="5.0166709535674377E-2"/>
          <c:y val="0.900864128940116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irmala UI Semilight" panose="020B0402040204020203" pitchFamily="34" charset="0"/>
              <a:ea typeface="+mn-ea"/>
              <a:cs typeface="Nirmala UI Semilight" panose="020B0402040204020203" pitchFamily="34" charset="0"/>
            </a:defRPr>
          </a:pPr>
          <a:endParaRPr lang="en-US"/>
        </a:p>
      </c:txPr>
    </c:title>
    <c:autoTitleDeleted val="0"/>
    <c:view3D>
      <c:rotX val="30"/>
      <c:rotY val="3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462845696056799"/>
          <c:y val="0.11786031593054952"/>
          <c:w val="0.78684300931851914"/>
          <c:h val="0.76679574838733711"/>
        </c:manualLayout>
      </c:layout>
      <c:pie3DChart>
        <c:varyColors val="1"/>
        <c:ser>
          <c:idx val="0"/>
          <c:order val="0"/>
          <c:tx>
            <c:strRef>
              <c:f>Sheet1!$K$1</c:f>
              <c:strCache>
                <c:ptCount val="1"/>
                <c:pt idx="0">
                  <c:v>Revenue</c:v>
                </c:pt>
              </c:strCache>
            </c:strRef>
          </c:tx>
          <c:explosion val="7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A07-40B7-BA4C-20AC2FCF0BB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A07-40B7-BA4C-20AC2FCF0BB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A07-40B7-BA4C-20AC2FCF0BB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A07-40B7-BA4C-20AC2FCF0BB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BD11-428C-9FA0-F31522B79BED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8D9B-4118-B73C-BBAB55E6937D}"/>
              </c:ext>
            </c:extLst>
          </c:dPt>
          <c:dLbls>
            <c:dLbl>
              <c:idx val="0"/>
              <c:layout>
                <c:manualLayout>
                  <c:x val="5.3504950710914871E-2"/>
                  <c:y val="2.01309429174001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defRPr>
                    </a:pPr>
                    <a:fld id="{01A65DF0-35AF-4236-843D-A7651FF76B2D}" type="CATEGORYNAME">
                      <a:rPr lang="en-US"/>
                      <a:pPr>
                        <a:defRPr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0BFDF6B6-0E42-4E0C-970C-A18EE1EC49A1}" type="VALUE">
                      <a:rPr lang="en-US" baseline="0"/>
                      <a:pPr>
                        <a:defRPr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defRPr>
                      </a:pPr>
                      <a:t>[VALUE]</a:t>
                    </a:fld>
                    <a:r>
                      <a:rPr lang="en-US" baseline="0" dirty="0"/>
                      <a:t>, 39.7%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Nirmala UI Semilight" panose="020B0402040204020203" pitchFamily="34" charset="0"/>
                      <a:ea typeface="+mn-ea"/>
                      <a:cs typeface="Nirmala UI Semilight" panose="020B0402040204020203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60490985460467"/>
                      <c:h val="0.127932771830490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A07-40B7-BA4C-20AC2FCF0BB7}"/>
                </c:ext>
              </c:extLst>
            </c:dLbl>
            <c:dLbl>
              <c:idx val="1"/>
              <c:layout>
                <c:manualLayout>
                  <c:x val="-2.9456437118682652E-3"/>
                  <c:y val="0.154757286208730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defRPr>
                    </a:pPr>
                    <a:fld id="{B1B708F0-3AAE-4B8B-B025-C9518ADF6B6D}" type="CATEGORYNAME">
                      <a:rPr lang="en-US"/>
                      <a:pPr>
                        <a:defRPr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,</a:t>
                    </a:r>
                    <a:br>
                      <a:rPr lang="en-US" baseline="0" dirty="0"/>
                    </a:br>
                    <a:fld id="{8427DB79-354A-472E-A578-21C724185237}" type="VALUE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defRPr>
                      </a:pPr>
                      <a:t>[VALUE]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96B90103-6BDD-4256-A7CC-2312F1CE9D14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Nirmala UI Semilight" panose="020B0402040204020203" pitchFamily="34" charset="0"/>
                      <a:ea typeface="+mn-ea"/>
                      <a:cs typeface="Nirmala UI Semilight" panose="020B0402040204020203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16189743697182"/>
                      <c:h val="0.185608207124645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A07-40B7-BA4C-20AC2FCF0BB7}"/>
                </c:ext>
              </c:extLst>
            </c:dLbl>
            <c:dLbl>
              <c:idx val="2"/>
              <c:layout>
                <c:manualLayout>
                  <c:x val="-3.9793443113067609E-3"/>
                  <c:y val="1.56372227721712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defRPr>
                    </a:pPr>
                    <a:fld id="{B4E5448D-A60F-42D7-9C27-664AE96A2467}" type="CATEGORYNAME">
                      <a:rPr lang="en-US"/>
                      <a:pPr>
                        <a:defRPr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B0373820-D2A6-4839-A7BB-DFBB14A80129}" type="VALUE">
                      <a:rPr lang="en-US" baseline="0" smtClean="0"/>
                      <a:pPr>
                        <a:defRPr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defRPr>
                      </a:pPr>
                      <a:t>[VALUE]</a:t>
                    </a:fld>
                    <a:r>
                      <a:rPr lang="en-US" baseline="0" dirty="0"/>
                      <a:t>, </a:t>
                    </a:r>
                    <a:fld id="{60B3591A-28BF-4D26-9D6A-0614DE89439D}" type="PERCENTAGE">
                      <a:rPr lang="en-US" baseline="0"/>
                      <a:pPr>
                        <a:defRPr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Nirmala UI Semilight" panose="020B0402040204020203" pitchFamily="34" charset="0"/>
                      <a:ea typeface="+mn-ea"/>
                      <a:cs typeface="Nirmala UI Semilight" panose="020B0402040204020203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77612609117832"/>
                      <c:h val="0.120383631085182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A07-40B7-BA4C-20AC2FCF0BB7}"/>
                </c:ext>
              </c:extLst>
            </c:dLbl>
            <c:dLbl>
              <c:idx val="3"/>
              <c:layout>
                <c:manualLayout>
                  <c:x val="0.20658251635209163"/>
                  <c:y val="5.7876745714029829E-2"/>
                </c:manualLayout>
              </c:layout>
              <c:tx>
                <c:rich>
                  <a:bodyPr/>
                  <a:lstStyle/>
                  <a:p>
                    <a:fld id="{6B5F7696-B6E1-46E9-8EE5-6AEE132C9F6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27FA2689-42C2-4650-AC70-E9C58AF89F7F}" type="VALUE">
                      <a:rPr lang="en-US" baseline="0" smtClean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5806A693-FC83-4AB4-A2CB-EE7F71C0DE85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A07-40B7-BA4C-20AC2FCF0BB7}"/>
                </c:ext>
              </c:extLst>
            </c:dLbl>
            <c:dLbl>
              <c:idx val="4"/>
              <c:layout>
                <c:manualLayout>
                  <c:x val="-6.5012908065879903E-4"/>
                  <c:y val="6.54258864593380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11-428C-9FA0-F31522B79BED}"/>
                </c:ext>
              </c:extLst>
            </c:dLbl>
            <c:dLbl>
              <c:idx val="5"/>
              <c:layout>
                <c:manualLayout>
                  <c:x val="2.3565149694946122E-2"/>
                  <c:y val="-0.3145475310545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D9B-4118-B73C-BBAB55E6937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rmala UI Semilight" panose="020B0402040204020203" pitchFamily="34" charset="0"/>
                    <a:ea typeface="+mn-ea"/>
                    <a:cs typeface="Nirmala UI Semilight" panose="020B04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Adult Probation</c:v>
                </c:pt>
                <c:pt idx="1">
                  <c:v>Administration</c:v>
                </c:pt>
                <c:pt idx="2">
                  <c:v>Court Reporters</c:v>
                </c:pt>
                <c:pt idx="3">
                  <c:v>Juvenile Probation</c:v>
                </c:pt>
                <c:pt idx="4">
                  <c:v>Law Library</c:v>
                </c:pt>
                <c:pt idx="5">
                  <c:v>Magisterial District Court</c:v>
                </c:pt>
              </c:strCache>
            </c:strRef>
          </c:cat>
          <c:val>
            <c:numRef>
              <c:f>Sheet1!$K$2:$K$7</c:f>
              <c:numCache>
                <c:formatCode>_("$"* #,##0_);_("$"* \(#,##0\);_("$"* "-"??_);_(@_)</c:formatCode>
                <c:ptCount val="6"/>
                <c:pt idx="0">
                  <c:v>15493369.84</c:v>
                </c:pt>
                <c:pt idx="1">
                  <c:v>8062251.7000000002</c:v>
                </c:pt>
                <c:pt idx="2">
                  <c:v>2016630.2251126084</c:v>
                </c:pt>
                <c:pt idx="3">
                  <c:v>5615578.2529512225</c:v>
                </c:pt>
                <c:pt idx="4">
                  <c:v>569417.48546244414</c:v>
                </c:pt>
                <c:pt idx="5">
                  <c:v>7224974.2823143816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07-40B7-BA4C-20AC2FCF0BB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irmala UI Semilight" panose="020B0402040204020203" pitchFamily="34" charset="0"/>
                <a:ea typeface="+mn-ea"/>
                <a:cs typeface="Nirmala UI Semilight" panose="020B0402040204020203" pitchFamily="34" charset="0"/>
              </a:defRPr>
            </a:pPr>
            <a:r>
              <a:rPr lang="en-US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Total = </a:t>
            </a:r>
            <a:r>
              <a:rPr lang="en-US" dirty="0">
                <a:solidFill>
                  <a:schemeClr val="tx1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$136,238,553 </a:t>
            </a:r>
          </a:p>
        </c:rich>
      </c:tx>
      <c:layout>
        <c:manualLayout>
          <c:xMode val="edge"/>
          <c:yMode val="edge"/>
          <c:x val="4.1047775466560257E-2"/>
          <c:y val="0.869533433038871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irmala UI Semilight" panose="020B0402040204020203" pitchFamily="34" charset="0"/>
              <a:ea typeface="+mn-ea"/>
              <a:cs typeface="Nirmala UI Semilight" panose="020B0402040204020203" pitchFamily="34" charset="0"/>
            </a:defRPr>
          </a:pPr>
          <a:endParaRPr lang="en-US"/>
        </a:p>
      </c:txPr>
    </c:title>
    <c:autoTitleDeleted val="0"/>
    <c:view3D>
      <c:rotX val="30"/>
      <c:rotY val="3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462845696056799"/>
          <c:y val="0.11786031593054952"/>
          <c:w val="0.78684300931851914"/>
          <c:h val="0.76679574838733711"/>
        </c:manualLayout>
      </c:layout>
      <c:pie3DChart>
        <c:varyColors val="1"/>
        <c:ser>
          <c:idx val="0"/>
          <c:order val="0"/>
          <c:tx>
            <c:strRef>
              <c:f>Sheet1!$K$1</c:f>
              <c:strCache>
                <c:ptCount val="1"/>
                <c:pt idx="0">
                  <c:v>Revenue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A07-40B7-BA4C-20AC2FCF0BB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A07-40B7-BA4C-20AC2FCF0BB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A07-40B7-BA4C-20AC2FCF0BB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A07-40B7-BA4C-20AC2FCF0BB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BD11-428C-9FA0-F31522B79BED}"/>
              </c:ext>
            </c:extLst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D4C4-45F5-A714-B1CC12486181}"/>
              </c:ext>
            </c:extLst>
          </c:dPt>
          <c:dLbls>
            <c:dLbl>
              <c:idx val="0"/>
              <c:layout>
                <c:manualLayout>
                  <c:x val="-5.8913454088490771E-3"/>
                  <c:y val="-0.138401012734072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Nirmala UI Semilight" panose="020B0402040204020203" pitchFamily="34" charset="0"/>
                      <a:ea typeface="+mn-ea"/>
                      <a:cs typeface="Nirmala UI Semilight" panose="020B0402040204020203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55575564285013"/>
                      <c:h val="0.12793277183049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A07-40B7-BA4C-20AC2FCF0BB7}"/>
                </c:ext>
              </c:extLst>
            </c:dLbl>
            <c:dLbl>
              <c:idx val="1"/>
              <c:layout>
                <c:manualLayout>
                  <c:x val="0.41975424769639574"/>
                  <c:y val="-5.73691440092544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defRPr>
                    </a:pPr>
                    <a:fld id="{B1B708F0-3AAE-4B8B-B025-C9518ADF6B6D}" type="CATEGORYNAME">
                      <a:rPr lang="en-US"/>
                      <a:pPr>
                        <a:defRPr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,</a:t>
                    </a:r>
                    <a:br>
                      <a:rPr lang="en-US" baseline="0" dirty="0"/>
                    </a:br>
                    <a:fld id="{8427DB79-354A-472E-A578-21C724185237}" type="VALUE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defRPr>
                      </a:pPr>
                      <a:t>[VALUE]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96B90103-6BDD-4256-A7CC-2312F1CE9D14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Nirmala UI Semilight" panose="020B0402040204020203" pitchFamily="34" charset="0"/>
                      <a:ea typeface="+mn-ea"/>
                      <a:cs typeface="Nirmala UI Semilight" panose="020B0402040204020203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16189743697182"/>
                      <c:h val="0.185608207124645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A07-40B7-BA4C-20AC2FCF0BB7}"/>
                </c:ext>
              </c:extLst>
            </c:dLbl>
            <c:dLbl>
              <c:idx val="2"/>
              <c:layout>
                <c:manualLayout>
                  <c:x val="5.7531136426345303E-8"/>
                  <c:y val="-0.179044690190699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irmala UI Semilight" panose="020B0402040204020203" pitchFamily="34" charset="0"/>
                        <a:ea typeface="+mn-ea"/>
                        <a:cs typeface="Nirmala UI Semilight" panose="020B0402040204020203" pitchFamily="34" charset="0"/>
                      </a:defRPr>
                    </a:pPr>
                    <a:fld id="{B4E5448D-A60F-42D7-9C27-664AE96A2467}" type="CATEGORYNAME">
                      <a:rPr lang="en-US"/>
                      <a:pPr>
                        <a:defRPr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B0373820-D2A6-4839-A7BB-DFBB14A80129}" type="VALUE">
                      <a:rPr lang="en-US" baseline="0" smtClean="0"/>
                      <a:pPr>
                        <a:defRPr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defRPr>
                      </a:pPr>
                      <a:t>[VALUE]</a:t>
                    </a:fld>
                    <a:r>
                      <a:rPr lang="en-US" baseline="0" dirty="0"/>
                      <a:t>, </a:t>
                    </a:r>
                    <a:fld id="{60B3591A-28BF-4D26-9D6A-0614DE89439D}" type="PERCENTAGE">
                      <a:rPr lang="en-US" baseline="0"/>
                      <a:pPr>
                        <a:defRPr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Nirmala UI Semilight" panose="020B0402040204020203" pitchFamily="34" charset="0"/>
                      <a:ea typeface="+mn-ea"/>
                      <a:cs typeface="Nirmala UI Semilight" panose="020B0402040204020203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77612609117832"/>
                      <c:h val="0.120383631085182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A07-40B7-BA4C-20AC2FCF0BB7}"/>
                </c:ext>
              </c:extLst>
            </c:dLbl>
            <c:dLbl>
              <c:idx val="3"/>
              <c:layout>
                <c:manualLayout>
                  <c:x val="-2.4085985576253726E-2"/>
                  <c:y val="-0.12391769738176969"/>
                </c:manualLayout>
              </c:layout>
              <c:tx>
                <c:rich>
                  <a:bodyPr/>
                  <a:lstStyle/>
                  <a:p>
                    <a:fld id="{6B5F7696-B6E1-46E9-8EE5-6AEE132C9F6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27FA2689-42C2-4650-AC70-E9C58AF89F7F}" type="VALUE">
                      <a:rPr lang="en-US" baseline="0" smtClean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5806A693-FC83-4AB4-A2CB-EE7F71C0DE85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A07-40B7-BA4C-20AC2FCF0BB7}"/>
                </c:ext>
              </c:extLst>
            </c:dLbl>
            <c:dLbl>
              <c:idx val="4"/>
              <c:layout>
                <c:manualLayout>
                  <c:x val="3.4743743661507016E-2"/>
                  <c:y val="-0.116879460069286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11-428C-9FA0-F31522B79BED}"/>
                </c:ext>
              </c:extLst>
            </c:dLbl>
            <c:dLbl>
              <c:idx val="5"/>
              <c:layout>
                <c:manualLayout>
                  <c:x val="0.12097164106185909"/>
                  <c:y val="-4.54170900011255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3792438705752"/>
                      <c:h val="0.121335341497743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D4C4-45F5-A714-B1CC1248618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rmala UI Semilight" panose="020B0402040204020203" pitchFamily="34" charset="0"/>
                    <a:ea typeface="+mn-ea"/>
                    <a:cs typeface="Nirmala UI Semilight" panose="020B04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Behavioral Health/Developmental Services</c:v>
                </c:pt>
                <c:pt idx="1">
                  <c:v>Children &amp; Youth</c:v>
                </c:pt>
                <c:pt idx="2">
                  <c:v>Domestic Relations</c:v>
                </c:pt>
                <c:pt idx="3">
                  <c:v>Drug &amp; Alcohol</c:v>
                </c:pt>
                <c:pt idx="4">
                  <c:v>Office of Aging</c:v>
                </c:pt>
                <c:pt idx="5">
                  <c:v>Youth Intervention Center</c:v>
                </c:pt>
              </c:strCache>
            </c:strRef>
          </c:cat>
          <c:val>
            <c:numRef>
              <c:f>Sheet1!$K$2:$K$7</c:f>
              <c:numCache>
                <c:formatCode>_("$"* #,##0_);_("$"* \(#,##0\);_("$"* "-"??_);_(@_)</c:formatCode>
                <c:ptCount val="6"/>
                <c:pt idx="0">
                  <c:v>44694000</c:v>
                </c:pt>
                <c:pt idx="1">
                  <c:v>50008180</c:v>
                </c:pt>
                <c:pt idx="2">
                  <c:v>10306006.904185295</c:v>
                </c:pt>
                <c:pt idx="3">
                  <c:v>7791419</c:v>
                </c:pt>
                <c:pt idx="4">
                  <c:v>13166011</c:v>
                </c:pt>
                <c:pt idx="5">
                  <c:v>10272936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07-40B7-BA4C-20AC2FCF0BB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Millage</c:v>
                </c:pt>
              </c:strCache>
            </c:strRef>
          </c:tx>
          <c:spPr>
            <a:ln w="28575" cap="rnd">
              <a:solidFill>
                <a:srgbClr val="0099CC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3.7349999999999999</c:v>
                </c:pt>
                <c:pt idx="1">
                  <c:v>2.911</c:v>
                </c:pt>
                <c:pt idx="2">
                  <c:v>2.911</c:v>
                </c:pt>
                <c:pt idx="3">
                  <c:v>2.911</c:v>
                </c:pt>
                <c:pt idx="4">
                  <c:v>2.911</c:v>
                </c:pt>
                <c:pt idx="5">
                  <c:v>2.911</c:v>
                </c:pt>
                <c:pt idx="6">
                  <c:v>2.911</c:v>
                </c:pt>
                <c:pt idx="7">
                  <c:v>2.911</c:v>
                </c:pt>
                <c:pt idx="8">
                  <c:v>2.911</c:v>
                </c:pt>
                <c:pt idx="9">
                  <c:v>3.2010000000000001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C7-434C-AD9A-4CB08A123A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450459448"/>
        <c:axId val="450457096"/>
      </c:lineChart>
      <c:dateAx>
        <c:axId val="450459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457096"/>
        <c:crosses val="autoZero"/>
        <c:auto val="0"/>
        <c:lblOffset val="100"/>
        <c:baseTimeUnit val="days"/>
      </c:dateAx>
      <c:valAx>
        <c:axId val="450457096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459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REVENUE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2022 Actuals</c:v>
                </c:pt>
                <c:pt idx="1">
                  <c:v>2023 Actuals</c:v>
                </c:pt>
                <c:pt idx="2">
                  <c:v>2024 Actuals</c:v>
                </c:pt>
                <c:pt idx="3">
                  <c:v>2025 Adopted Budget</c:v>
                </c:pt>
                <c:pt idx="4">
                  <c:v>2026 Proposed Budget</c:v>
                </c:pt>
              </c:strCache>
            </c:strRef>
          </c:cat>
          <c:val>
            <c:numRef>
              <c:f>Sheet1!$B$2:$F$2</c:f>
              <c:numCache>
                <c:formatCode>_("$"* #,##0_);_("$"* \(#,##0\);_("$"* "-"??_);_(@_)</c:formatCode>
                <c:ptCount val="5"/>
                <c:pt idx="0">
                  <c:v>168868426</c:v>
                </c:pt>
                <c:pt idx="1">
                  <c:v>169433570</c:v>
                </c:pt>
                <c:pt idx="2">
                  <c:v>176983364</c:v>
                </c:pt>
                <c:pt idx="3">
                  <c:v>180750776</c:v>
                </c:pt>
                <c:pt idx="4" formatCode="&quot;$&quot;#,##0_);[Red]\(&quot;$&quot;#,##0\)">
                  <c:v>192961058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7F-4E5F-910F-4E06994B265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EXPENSE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2022 Actuals</c:v>
                </c:pt>
                <c:pt idx="1">
                  <c:v>2023 Actuals</c:v>
                </c:pt>
                <c:pt idx="2">
                  <c:v>2024 Actuals</c:v>
                </c:pt>
                <c:pt idx="3">
                  <c:v>2025 Adopted Budget</c:v>
                </c:pt>
                <c:pt idx="4">
                  <c:v>2026 Proposed Budget</c:v>
                </c:pt>
              </c:strCache>
            </c:strRef>
          </c:cat>
          <c:val>
            <c:numRef>
              <c:f>Sheet1!$B$3:$F$3</c:f>
              <c:numCache>
                <c:formatCode>_("$"* #,##0_);_("$"* \(#,##0\);_("$"* "-"??_);_(@_)</c:formatCode>
                <c:ptCount val="5"/>
                <c:pt idx="0">
                  <c:v>144541845</c:v>
                </c:pt>
                <c:pt idx="1">
                  <c:v>168296082</c:v>
                </c:pt>
                <c:pt idx="2">
                  <c:v>169143597</c:v>
                </c:pt>
                <c:pt idx="3">
                  <c:v>186157596</c:v>
                </c:pt>
                <c:pt idx="4">
                  <c:v>201945900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19-41AA-8EFE-9D0811031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5228600"/>
        <c:axId val="795227616"/>
      </c:lineChart>
      <c:catAx>
        <c:axId val="79522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227616"/>
        <c:crosses val="autoZero"/>
        <c:auto val="1"/>
        <c:lblAlgn val="ctr"/>
        <c:lblOffset val="100"/>
        <c:noMultiLvlLbl val="0"/>
      </c:catAx>
      <c:valAx>
        <c:axId val="795227616"/>
        <c:scaling>
          <c:orientation val="minMax"/>
          <c:min val="13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228600"/>
        <c:crosses val="autoZero"/>
        <c:crossBetween val="between"/>
        <c:minorUnit val="3000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36B67-C2A7-46F6-AEA0-1F2223FE4908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CE92719-B7CC-4F3C-AF4F-070BFC0D342A}">
      <dgm:prSet phldrT="[Text]" custT="1"/>
      <dgm:spPr/>
      <dgm:t>
        <a:bodyPr/>
        <a:lstStyle/>
        <a:p>
          <a:r>
            <a:rPr lang="en-US" sz="26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Voters</a:t>
          </a:r>
        </a:p>
      </dgm:t>
    </dgm:pt>
    <dgm:pt modelId="{DD5259C0-27BD-478D-B7AA-C8E18A6DE4A9}" type="parTrans" cxnId="{A1A66FCF-C04A-4CE5-A8AB-7ED062F540E8}">
      <dgm:prSet/>
      <dgm:spPr/>
      <dgm:t>
        <a:bodyPr/>
        <a:lstStyle/>
        <a:p>
          <a:endParaRPr lang="en-US"/>
        </a:p>
      </dgm:t>
    </dgm:pt>
    <dgm:pt modelId="{2F6C6F75-259E-4CD8-B9B5-D4A9EDF99C53}" type="sibTrans" cxnId="{A1A66FCF-C04A-4CE5-A8AB-7ED062F540E8}">
      <dgm:prSet/>
      <dgm:spPr/>
      <dgm:t>
        <a:bodyPr/>
        <a:lstStyle/>
        <a:p>
          <a:endParaRPr lang="en-US"/>
        </a:p>
      </dgm:t>
    </dgm:pt>
    <dgm:pt modelId="{2E835967-C29F-4B16-A94F-F1FFADF59802}">
      <dgm:prSet phldrT="[Text]" custT="1"/>
      <dgm:spPr/>
      <dgm:t>
        <a:bodyPr/>
        <a:lstStyle/>
        <a:p>
          <a:r>
            <a:rPr lang="en-US" sz="1600" cap="all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Commissioners</a:t>
          </a:r>
          <a:r>
            <a:rPr lang="en-US" sz="16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* (3)</a:t>
          </a:r>
        </a:p>
      </dgm:t>
    </dgm:pt>
    <dgm:pt modelId="{9360A4E8-531F-48DB-94AF-D9ABACA6168E}" type="parTrans" cxnId="{60F357E8-706C-4190-B48E-0EE1F02E96A9}">
      <dgm:prSet/>
      <dgm:spPr/>
      <dgm:t>
        <a:bodyPr/>
        <a:lstStyle/>
        <a:p>
          <a:endParaRPr lang="en-US"/>
        </a:p>
      </dgm:t>
    </dgm:pt>
    <dgm:pt modelId="{2F26CAD0-07F0-44B4-9D64-5F59B927B34E}" type="sibTrans" cxnId="{60F357E8-706C-4190-B48E-0EE1F02E96A9}">
      <dgm:prSet/>
      <dgm:spPr/>
      <dgm:t>
        <a:bodyPr/>
        <a:lstStyle/>
        <a:p>
          <a:endParaRPr lang="en-US"/>
        </a:p>
      </dgm:t>
    </dgm:pt>
    <dgm:pt modelId="{C79EDCFE-4E5A-480F-85ED-6F22CE8CE88F}">
      <dgm:prSet phldrT="[Text]" custT="1"/>
      <dgm:spPr/>
      <dgm:t>
        <a:bodyPr/>
        <a:lstStyle/>
        <a:p>
          <a:r>
            <a:rPr lang="en-US" sz="1600" cap="all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Elected Officials</a:t>
          </a:r>
        </a:p>
      </dgm:t>
    </dgm:pt>
    <dgm:pt modelId="{B16AC2FE-6BA3-44B4-BA1E-300116061BC8}" type="parTrans" cxnId="{793AE6E6-8E7F-4B5A-98CB-47407CBCD9DD}">
      <dgm:prSet/>
      <dgm:spPr/>
      <dgm:t>
        <a:bodyPr/>
        <a:lstStyle/>
        <a:p>
          <a:endParaRPr lang="en-US"/>
        </a:p>
      </dgm:t>
    </dgm:pt>
    <dgm:pt modelId="{D521C587-D69F-4630-82FB-0C05EAEB6A32}" type="sibTrans" cxnId="{793AE6E6-8E7F-4B5A-98CB-47407CBCD9DD}">
      <dgm:prSet/>
      <dgm:spPr/>
      <dgm:t>
        <a:bodyPr/>
        <a:lstStyle/>
        <a:p>
          <a:endParaRPr lang="en-US"/>
        </a:p>
      </dgm:t>
    </dgm:pt>
    <dgm:pt modelId="{7B516067-3999-419A-817C-894A03B2E87A}">
      <dgm:prSet phldrT="[Text]" custT="1"/>
      <dgm:spPr/>
      <dgm:t>
        <a:bodyPr/>
        <a:lstStyle/>
        <a:p>
          <a:r>
            <a:rPr lang="en-US" sz="1600" cap="all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Judicial</a:t>
          </a:r>
          <a:endParaRPr lang="en-US" sz="1000" cap="all" baseline="0" dirty="0"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A847905C-A41A-4EF7-BB80-D47E3B589224}" type="parTrans" cxnId="{A3EB98F7-8F19-4A27-AA16-676633F84916}">
      <dgm:prSet/>
      <dgm:spPr/>
      <dgm:t>
        <a:bodyPr/>
        <a:lstStyle/>
        <a:p>
          <a:endParaRPr lang="en-US"/>
        </a:p>
      </dgm:t>
    </dgm:pt>
    <dgm:pt modelId="{0795EDCE-FC12-440A-91C6-67EA332CA0A7}" type="sibTrans" cxnId="{A3EB98F7-8F19-4A27-AA16-676633F84916}">
      <dgm:prSet/>
      <dgm:spPr/>
      <dgm:t>
        <a:bodyPr/>
        <a:lstStyle/>
        <a:p>
          <a:endParaRPr lang="en-US"/>
        </a:p>
      </dgm:t>
    </dgm:pt>
    <dgm:pt modelId="{64ED7FD8-668D-4B2F-A52B-1C7FAD14C875}">
      <dgm:prSet phldrT="[Text]" custT="1"/>
      <dgm:spPr/>
      <dgm:t>
        <a:bodyPr/>
        <a:lstStyle/>
        <a:p>
          <a:pPr algn="l"/>
          <a:r>
            <a:rPr lang="en-US" sz="11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Chief Clerk</a:t>
          </a:r>
        </a:p>
        <a:p>
          <a:pPr algn="l"/>
          <a:r>
            <a:rPr lang="en-US" sz="9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Deputy Chief    Clerk</a:t>
          </a:r>
        </a:p>
      </dgm:t>
    </dgm:pt>
    <dgm:pt modelId="{F90F1C1A-5DB5-41D8-B767-3B2A7AF6B525}" type="parTrans" cxnId="{9D7F9DF2-792C-4173-8A69-11F4718280DC}">
      <dgm:prSet/>
      <dgm:spPr/>
      <dgm:t>
        <a:bodyPr/>
        <a:lstStyle/>
        <a:p>
          <a:endParaRPr lang="en-US"/>
        </a:p>
      </dgm:t>
    </dgm:pt>
    <dgm:pt modelId="{230B6420-042C-482F-A0F2-B33E16020517}" type="sibTrans" cxnId="{9D7F9DF2-792C-4173-8A69-11F4718280DC}">
      <dgm:prSet/>
      <dgm:spPr/>
      <dgm:t>
        <a:bodyPr/>
        <a:lstStyle/>
        <a:p>
          <a:endParaRPr lang="en-US"/>
        </a:p>
      </dgm:t>
    </dgm:pt>
    <dgm:pt modelId="{07578E99-BB5F-4B30-AC36-0753313330CB}">
      <dgm:prSet phldrT="[Text]" custT="1"/>
      <dgm:spPr/>
      <dgm:t>
        <a:bodyPr/>
        <a:lstStyle/>
        <a:p>
          <a:pPr algn="l">
            <a:spcAft>
              <a:spcPct val="35000"/>
            </a:spcAft>
          </a:pPr>
          <a:endParaRPr lang="en-US" sz="1050" dirty="0"/>
        </a:p>
        <a:p>
          <a:pPr algn="l">
            <a:spcAft>
              <a:spcPct val="35000"/>
            </a:spcAft>
          </a:pPr>
          <a:endParaRPr lang="en-US" sz="1000" dirty="0"/>
        </a:p>
        <a:p>
          <a:pPr algn="l">
            <a:spcAft>
              <a:spcPts val="0"/>
            </a:spcAft>
          </a:pPr>
          <a:endParaRPr lang="en-US" sz="1000" dirty="0"/>
        </a:p>
        <a:p>
          <a:pPr algn="l">
            <a:spcAft>
              <a:spcPts val="0"/>
            </a:spcAft>
          </a:pPr>
          <a:r>
            <a:rPr lang="en-US" sz="1000" u="sng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General Fund Agencies:</a:t>
          </a:r>
        </a:p>
        <a:p>
          <a:pPr algn="l">
            <a:spcAft>
              <a:spcPts val="0"/>
            </a:spcAft>
          </a:pPr>
          <a:br>
            <a:rPr lang="en-US" sz="4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975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Agricultural Preservation</a:t>
          </a:r>
          <a:br>
            <a:rPr lang="en-US" sz="975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975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Board</a:t>
          </a:r>
        </a:p>
        <a:p>
          <a:pPr algn="l">
            <a:spcAft>
              <a:spcPts val="0"/>
            </a:spcAft>
          </a:pPr>
          <a:r>
            <a:rPr lang="en-US" sz="975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Budget Services</a:t>
          </a:r>
          <a:br>
            <a:rPr lang="en-US" sz="975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975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Commissioners Office</a:t>
          </a:r>
          <a:br>
            <a:rPr lang="en-US" sz="975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975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Department of Public Safety</a:t>
          </a:r>
          <a:br>
            <a:rPr lang="en-US" sz="975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975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Elections Office</a:t>
          </a:r>
          <a:br>
            <a:rPr lang="en-US" sz="975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975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Facilities Management/ General Services</a:t>
          </a:r>
        </a:p>
        <a:p>
          <a:pPr algn="l">
            <a:spcAft>
              <a:spcPts val="0"/>
            </a:spcAft>
          </a:pPr>
          <a:r>
            <a:rPr lang="en-US" sz="975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Human Resources</a:t>
          </a:r>
        </a:p>
        <a:p>
          <a:pPr algn="l">
            <a:spcAft>
              <a:spcPts val="0"/>
            </a:spcAft>
          </a:pPr>
          <a:r>
            <a:rPr lang="en-US" sz="975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Information Technology  </a:t>
          </a:r>
        </a:p>
        <a:p>
          <a:pPr algn="l">
            <a:spcAft>
              <a:spcPts val="0"/>
            </a:spcAft>
          </a:pPr>
          <a:r>
            <a:rPr lang="en-US" sz="975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Prison</a:t>
          </a:r>
        </a:p>
        <a:p>
          <a:pPr algn="l">
            <a:spcAft>
              <a:spcPts val="0"/>
            </a:spcAft>
          </a:pPr>
          <a:r>
            <a:rPr lang="en-US" sz="975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Planning </a:t>
          </a:r>
        </a:p>
        <a:p>
          <a:pPr algn="l">
            <a:spcAft>
              <a:spcPts val="0"/>
            </a:spcAft>
          </a:pPr>
          <a:r>
            <a:rPr lang="en-US" sz="975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Property Assessment</a:t>
          </a:r>
        </a:p>
        <a:p>
          <a:pPr algn="l">
            <a:spcAft>
              <a:spcPts val="0"/>
            </a:spcAft>
          </a:pPr>
          <a:r>
            <a:rPr lang="en-US" sz="975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Public Defender</a:t>
          </a:r>
        </a:p>
        <a:p>
          <a:pPr algn="l">
            <a:spcAft>
              <a:spcPts val="0"/>
            </a:spcAft>
          </a:pPr>
          <a:r>
            <a:rPr lang="en-US" sz="975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Purchasing</a:t>
          </a:r>
          <a:br>
            <a:rPr lang="en-US" sz="975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975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Veterans Affairs</a:t>
          </a:r>
        </a:p>
        <a:p>
          <a:pPr algn="l">
            <a:spcAft>
              <a:spcPct val="35000"/>
            </a:spcAft>
          </a:pPr>
          <a:br>
            <a:rPr lang="en-US" sz="1050" dirty="0"/>
          </a:br>
          <a:br>
            <a:rPr lang="en-US" sz="1050" dirty="0"/>
          </a:br>
          <a:br>
            <a:rPr lang="en-US" sz="1050" dirty="0"/>
          </a:br>
          <a:endParaRPr lang="en-US" sz="1050" dirty="0"/>
        </a:p>
      </dgm:t>
    </dgm:pt>
    <dgm:pt modelId="{7369F3D1-82ED-4CE5-B690-1853A40467BC}" type="parTrans" cxnId="{402ADBA4-C170-4829-8D6B-B63B515DF9B8}">
      <dgm:prSet/>
      <dgm:spPr/>
      <dgm:t>
        <a:bodyPr/>
        <a:lstStyle/>
        <a:p>
          <a:endParaRPr lang="en-US"/>
        </a:p>
      </dgm:t>
    </dgm:pt>
    <dgm:pt modelId="{E145D9FB-7E6F-4E8D-A64C-2518D637AC32}" type="sibTrans" cxnId="{402ADBA4-C170-4829-8D6B-B63B515DF9B8}">
      <dgm:prSet/>
      <dgm:spPr/>
      <dgm:t>
        <a:bodyPr/>
        <a:lstStyle/>
        <a:p>
          <a:endParaRPr lang="en-US"/>
        </a:p>
      </dgm:t>
    </dgm:pt>
    <dgm:pt modelId="{88DC498C-268E-4301-9A56-1D031EED2F21}">
      <dgm:prSet phldrT="[Text]" custT="1"/>
      <dgm:spPr/>
      <dgm:t>
        <a:bodyPr/>
        <a:lstStyle/>
        <a:p>
          <a:pPr algn="l"/>
          <a:r>
            <a:rPr lang="en-US" sz="1000" u="sng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Funded Agencies</a:t>
          </a:r>
          <a:r>
            <a:rPr lang="en-US" sz="10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:</a:t>
          </a:r>
        </a:p>
        <a:p>
          <a:pPr algn="l"/>
          <a:r>
            <a:rPr lang="en-US" sz="10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Children &amp; Youth </a:t>
          </a:r>
          <a:br>
            <a:rPr lang="en-US" sz="10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Agency</a:t>
          </a:r>
          <a:br>
            <a:rPr lang="en-US" sz="10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Drug &amp; Alcohol</a:t>
          </a:r>
          <a:br>
            <a:rPr lang="en-US" sz="10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Commission</a:t>
          </a:r>
          <a:br>
            <a:rPr lang="en-US" sz="10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Behavioral Health/</a:t>
          </a:r>
          <a:br>
            <a:rPr lang="en-US" sz="10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Developmental</a:t>
          </a:r>
          <a:br>
            <a:rPr lang="en-US" sz="10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Services</a:t>
          </a:r>
          <a:br>
            <a:rPr lang="en-US" sz="10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Early Intervention</a:t>
          </a:r>
          <a:br>
            <a:rPr lang="en-US" sz="10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Office of Aging</a:t>
          </a:r>
          <a:br>
            <a:rPr lang="en-US" sz="10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Youth Intervention</a:t>
          </a:r>
          <a:br>
            <a:rPr lang="en-US" sz="10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Center</a:t>
          </a:r>
        </a:p>
      </dgm:t>
    </dgm:pt>
    <dgm:pt modelId="{EE4F5B4F-C9F7-4AF1-8F44-F1946C125FF1}" type="parTrans" cxnId="{9858CAFF-6306-438F-8C1D-840E0CCA951B}">
      <dgm:prSet/>
      <dgm:spPr/>
      <dgm:t>
        <a:bodyPr/>
        <a:lstStyle/>
        <a:p>
          <a:endParaRPr lang="en-US"/>
        </a:p>
      </dgm:t>
    </dgm:pt>
    <dgm:pt modelId="{D00671F5-E5DB-4E9B-842C-0ED0F48EDDC9}" type="sibTrans" cxnId="{9858CAFF-6306-438F-8C1D-840E0CCA951B}">
      <dgm:prSet/>
      <dgm:spPr/>
      <dgm:t>
        <a:bodyPr/>
        <a:lstStyle/>
        <a:p>
          <a:endParaRPr lang="en-US"/>
        </a:p>
      </dgm:t>
    </dgm:pt>
    <dgm:pt modelId="{B0B9F76A-09D0-45D9-9EFF-AFE25F356B49}">
      <dgm:prSet phldrT="[Text]" custT="1"/>
      <dgm:spPr/>
      <dgm:t>
        <a:bodyPr/>
        <a:lstStyle/>
        <a:p>
          <a:pPr algn="l"/>
          <a:r>
            <a:rPr lang="en-US" sz="11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Controller*</a:t>
          </a:r>
          <a:br>
            <a:rPr lang="en-US" sz="11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1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Coroner*</a:t>
          </a:r>
          <a:br>
            <a:rPr lang="en-US" sz="11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1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Recorder of Deeds*</a:t>
          </a:r>
          <a:br>
            <a:rPr lang="en-US" sz="11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1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Treasurer*</a:t>
          </a:r>
        </a:p>
      </dgm:t>
    </dgm:pt>
    <dgm:pt modelId="{6D32F396-11D0-4D0C-ADB0-A80C24A2E9EA}" type="parTrans" cxnId="{2CAB954B-9512-41AC-AD1B-9722E2C0C1CA}">
      <dgm:prSet/>
      <dgm:spPr/>
      <dgm:t>
        <a:bodyPr/>
        <a:lstStyle/>
        <a:p>
          <a:endParaRPr lang="en-US"/>
        </a:p>
      </dgm:t>
    </dgm:pt>
    <dgm:pt modelId="{EE65C5FE-F11B-4B95-BA1C-BF6A3EDF8C2F}" type="sibTrans" cxnId="{2CAB954B-9512-41AC-AD1B-9722E2C0C1CA}">
      <dgm:prSet/>
      <dgm:spPr/>
      <dgm:t>
        <a:bodyPr/>
        <a:lstStyle/>
        <a:p>
          <a:endParaRPr lang="en-US"/>
        </a:p>
      </dgm:t>
    </dgm:pt>
    <dgm:pt modelId="{B5B380CF-6A5D-4A2B-9AB6-32E8EECD03B3}">
      <dgm:prSet phldrT="[Text]" custT="1"/>
      <dgm:spPr/>
      <dgm:t>
        <a:bodyPr/>
        <a:lstStyle/>
        <a:p>
          <a:pPr algn="l"/>
          <a:r>
            <a:rPr lang="en-US" sz="11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Solicitor</a:t>
          </a:r>
          <a:br>
            <a:rPr lang="en-US" sz="11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br>
            <a:rPr lang="en-US" sz="4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9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Assistant Solicitor</a:t>
          </a:r>
        </a:p>
      </dgm:t>
    </dgm:pt>
    <dgm:pt modelId="{43AFB5D3-D700-4D4C-AAC0-E19779A956BD}" type="parTrans" cxnId="{CC889BCB-946C-4164-83B3-E3A549A8C472}">
      <dgm:prSet/>
      <dgm:spPr/>
      <dgm:t>
        <a:bodyPr/>
        <a:lstStyle/>
        <a:p>
          <a:endParaRPr lang="en-US"/>
        </a:p>
      </dgm:t>
    </dgm:pt>
    <dgm:pt modelId="{903B67CC-4AE1-4B80-BCF1-CB31ED5D3C14}" type="sibTrans" cxnId="{CC889BCB-946C-4164-83B3-E3A549A8C472}">
      <dgm:prSet/>
      <dgm:spPr/>
      <dgm:t>
        <a:bodyPr/>
        <a:lstStyle/>
        <a:p>
          <a:endParaRPr lang="en-US"/>
        </a:p>
      </dgm:t>
    </dgm:pt>
    <dgm:pt modelId="{017BCADE-CC6E-428E-AB20-5F6D653D0278}">
      <dgm:prSet phldrT="[Text]" custT="1"/>
      <dgm:spPr/>
      <dgm:t>
        <a:bodyPr/>
        <a:lstStyle/>
        <a:p>
          <a:pPr algn="l">
            <a:spcAft>
              <a:spcPts val="0"/>
            </a:spcAft>
          </a:pPr>
          <a:r>
            <a:rPr lang="en-US" sz="10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Court of Common Pleas</a:t>
          </a:r>
        </a:p>
        <a:p>
          <a:pPr algn="l">
            <a:spcAft>
              <a:spcPts val="0"/>
            </a:spcAft>
          </a:pPr>
          <a:r>
            <a:rPr lang="en-US" sz="10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Judges*</a:t>
          </a:r>
        </a:p>
        <a:p>
          <a:pPr algn="l">
            <a:spcAft>
              <a:spcPts val="0"/>
            </a:spcAft>
          </a:pPr>
          <a:r>
            <a:rPr lang="en-US" sz="10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Court Administration </a:t>
          </a:r>
        </a:p>
        <a:p>
          <a:pPr algn="l">
            <a:spcAft>
              <a:spcPts val="0"/>
            </a:spcAft>
          </a:pPr>
          <a:r>
            <a:rPr lang="en-US" sz="10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Adult Probation &amp; </a:t>
          </a:r>
          <a:br>
            <a:rPr lang="en-US" sz="10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  Parole Services</a:t>
          </a:r>
          <a:br>
            <a:rPr lang="en-US" sz="10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Court Reporters</a:t>
          </a:r>
        </a:p>
        <a:p>
          <a:pPr algn="l">
            <a:spcAft>
              <a:spcPts val="0"/>
            </a:spcAft>
          </a:pPr>
          <a:r>
            <a:rPr lang="en-US" sz="10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Domestic Relations</a:t>
          </a:r>
          <a:br>
            <a:rPr lang="en-US" sz="10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Juvenile Probation</a:t>
          </a:r>
          <a:br>
            <a:rPr lang="en-US" sz="10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Law Library</a:t>
          </a:r>
          <a:br>
            <a:rPr lang="en-US" sz="10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Magisterial District Judges*</a:t>
          </a:r>
        </a:p>
        <a:p>
          <a:pPr algn="l">
            <a:spcAft>
              <a:spcPts val="0"/>
            </a:spcAft>
          </a:pPr>
          <a:endParaRPr lang="en-US" sz="1000" cap="none" baseline="0" dirty="0"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D5B9BE26-C98E-4844-8A7E-1BE366953F66}" type="parTrans" cxnId="{5CB163C3-2078-49BB-B4CC-9B5066535843}">
      <dgm:prSet/>
      <dgm:spPr/>
      <dgm:t>
        <a:bodyPr/>
        <a:lstStyle/>
        <a:p>
          <a:endParaRPr lang="en-US"/>
        </a:p>
      </dgm:t>
    </dgm:pt>
    <dgm:pt modelId="{5A1FADB2-00CC-43E2-B012-2DA0008315EE}" type="sibTrans" cxnId="{5CB163C3-2078-49BB-B4CC-9B5066535843}">
      <dgm:prSet/>
      <dgm:spPr/>
      <dgm:t>
        <a:bodyPr/>
        <a:lstStyle/>
        <a:p>
          <a:endParaRPr lang="en-US"/>
        </a:p>
      </dgm:t>
    </dgm:pt>
    <dgm:pt modelId="{673C796D-46F7-47CC-B73F-434CEA5E2487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b="1" u="sng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Retirement Board</a:t>
          </a:r>
          <a:br>
            <a:rPr lang="en-US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County Commissioners</a:t>
          </a:r>
        </a:p>
        <a:p>
          <a:pPr>
            <a:spcAft>
              <a:spcPts val="0"/>
            </a:spcAft>
          </a:pPr>
          <a:r>
            <a:rPr lang="en-US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Controller</a:t>
          </a:r>
        </a:p>
        <a:p>
          <a:pPr>
            <a:spcAft>
              <a:spcPts val="0"/>
            </a:spcAft>
          </a:pPr>
          <a:r>
            <a:rPr lang="en-US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Treasurer</a:t>
          </a:r>
        </a:p>
      </dgm:t>
    </dgm:pt>
    <dgm:pt modelId="{EBEED20F-3B0F-48FE-8EE2-64B058ED52F0}" type="parTrans" cxnId="{F798203A-5EE7-4FD5-AEEA-448D27ECE169}">
      <dgm:prSet/>
      <dgm:spPr/>
      <dgm:t>
        <a:bodyPr/>
        <a:lstStyle/>
        <a:p>
          <a:endParaRPr lang="en-US"/>
        </a:p>
      </dgm:t>
    </dgm:pt>
    <dgm:pt modelId="{8CF56D5A-0090-4104-BFB8-BEFE4EF053E5}" type="sibTrans" cxnId="{F798203A-5EE7-4FD5-AEEA-448D27ECE169}">
      <dgm:prSet/>
      <dgm:spPr/>
      <dgm:t>
        <a:bodyPr/>
        <a:lstStyle/>
        <a:p>
          <a:endParaRPr lang="en-US"/>
        </a:p>
      </dgm:t>
    </dgm:pt>
    <dgm:pt modelId="{62290345-4289-45CA-ACFA-41909289B613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b="1" u="sng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Salary Board</a:t>
          </a:r>
          <a:br>
            <a:rPr lang="en-US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County Commissioners</a:t>
          </a:r>
        </a:p>
        <a:p>
          <a:pPr>
            <a:spcAft>
              <a:spcPts val="0"/>
            </a:spcAft>
          </a:pPr>
          <a:r>
            <a:rPr lang="en-US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Controller</a:t>
          </a:r>
        </a:p>
        <a:p>
          <a:pPr>
            <a:spcAft>
              <a:spcPts val="0"/>
            </a:spcAft>
          </a:pPr>
          <a:r>
            <a:rPr lang="en-US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Elected Department Heads</a:t>
          </a:r>
        </a:p>
      </dgm:t>
    </dgm:pt>
    <dgm:pt modelId="{6FA09CF8-1F51-4CA6-B19F-32A5D149E9AC}" type="parTrans" cxnId="{DB10F9EE-B55F-4559-9823-5732318B2CB5}">
      <dgm:prSet/>
      <dgm:spPr/>
      <dgm:t>
        <a:bodyPr/>
        <a:lstStyle/>
        <a:p>
          <a:endParaRPr lang="en-US"/>
        </a:p>
      </dgm:t>
    </dgm:pt>
    <dgm:pt modelId="{28D1BD1A-EE58-49D9-BDF6-A2A30F0E3629}" type="sibTrans" cxnId="{DB10F9EE-B55F-4559-9823-5732318B2CB5}">
      <dgm:prSet/>
      <dgm:spPr/>
      <dgm:t>
        <a:bodyPr/>
        <a:lstStyle/>
        <a:p>
          <a:endParaRPr lang="en-US"/>
        </a:p>
      </dgm:t>
    </dgm:pt>
    <dgm:pt modelId="{20F6D38B-7869-4CC3-B7A7-25582BCFF81C}">
      <dgm:prSet phldrT="[Text]"/>
      <dgm:spPr/>
      <dgm:t>
        <a:bodyPr/>
        <a:lstStyle/>
        <a:p>
          <a:r>
            <a:rPr lang="en-US" b="1" u="sng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Election Board</a:t>
          </a:r>
          <a:br>
            <a:rPr lang="en-US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County Commissioners</a:t>
          </a:r>
        </a:p>
      </dgm:t>
    </dgm:pt>
    <dgm:pt modelId="{118E6354-7932-4FCC-BEE5-DD4048267EB2}" type="parTrans" cxnId="{F101803E-EEE5-4908-A647-6ABBBC0A5558}">
      <dgm:prSet/>
      <dgm:spPr/>
      <dgm:t>
        <a:bodyPr/>
        <a:lstStyle/>
        <a:p>
          <a:endParaRPr lang="en-US"/>
        </a:p>
      </dgm:t>
    </dgm:pt>
    <dgm:pt modelId="{CD508D3D-5869-443A-BA5F-745C64187FFA}" type="sibTrans" cxnId="{F101803E-EEE5-4908-A647-6ABBBC0A5558}">
      <dgm:prSet/>
      <dgm:spPr/>
      <dgm:t>
        <a:bodyPr/>
        <a:lstStyle/>
        <a:p>
          <a:endParaRPr lang="en-US"/>
        </a:p>
      </dgm:t>
    </dgm:pt>
    <dgm:pt modelId="{24F16390-7E82-4E9C-BC61-850E31508AB6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b="1" u="sng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Prison Board</a:t>
          </a:r>
          <a:br>
            <a:rPr lang="en-US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County Commissioners</a:t>
          </a:r>
        </a:p>
        <a:p>
          <a:pPr>
            <a:spcAft>
              <a:spcPts val="0"/>
            </a:spcAft>
          </a:pPr>
          <a:r>
            <a:rPr lang="en-US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Controller</a:t>
          </a:r>
        </a:p>
        <a:p>
          <a:pPr>
            <a:spcAft>
              <a:spcPts val="0"/>
            </a:spcAft>
          </a:pPr>
          <a:r>
            <a:rPr lang="en-US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District Attorney</a:t>
          </a:r>
        </a:p>
        <a:p>
          <a:pPr>
            <a:spcAft>
              <a:spcPts val="0"/>
            </a:spcAft>
          </a:pPr>
          <a:r>
            <a:rPr lang="en-US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Judge</a:t>
          </a:r>
        </a:p>
        <a:p>
          <a:pPr>
            <a:spcAft>
              <a:spcPts val="0"/>
            </a:spcAft>
          </a:pPr>
          <a:r>
            <a:rPr lang="en-US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Sheriff</a:t>
          </a:r>
        </a:p>
      </dgm:t>
    </dgm:pt>
    <dgm:pt modelId="{AF320D26-765B-43EB-9445-873F79EBC015}" type="parTrans" cxnId="{9EA6CECD-46AB-4B18-AF5A-7A5E9F09B54C}">
      <dgm:prSet/>
      <dgm:spPr/>
      <dgm:t>
        <a:bodyPr/>
        <a:lstStyle/>
        <a:p>
          <a:endParaRPr lang="en-US"/>
        </a:p>
      </dgm:t>
    </dgm:pt>
    <dgm:pt modelId="{5FA42615-7D0C-4461-B55B-4B832ABAAF39}" type="sibTrans" cxnId="{9EA6CECD-46AB-4B18-AF5A-7A5E9F09B54C}">
      <dgm:prSet/>
      <dgm:spPr/>
      <dgm:t>
        <a:bodyPr/>
        <a:lstStyle/>
        <a:p>
          <a:endParaRPr lang="en-US"/>
        </a:p>
      </dgm:t>
    </dgm:pt>
    <dgm:pt modelId="{BBFC5D81-0012-4890-8FCD-A06FF2BFC0CB}">
      <dgm:prSet phldrT="[Text]" custT="1"/>
      <dgm:spPr/>
      <dgm:t>
        <a:bodyPr/>
        <a:lstStyle/>
        <a:p>
          <a:pPr algn="ctr"/>
          <a:endParaRPr lang="en-US" sz="700" dirty="0"/>
        </a:p>
        <a:p>
          <a:pPr algn="l"/>
          <a:r>
            <a:rPr lang="en-US" sz="1000" u="sng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Law Enforcement &amp; Court Related (General Fund)</a:t>
          </a:r>
          <a:r>
            <a:rPr lang="en-US" sz="10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:</a:t>
          </a:r>
          <a:br>
            <a:rPr lang="en-US" sz="10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br>
            <a:rPr lang="en-US" sz="4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Criminal: Clerk of Courts*</a:t>
          </a:r>
          <a:br>
            <a:rPr lang="en-US" sz="10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Civil: Prothonotary*</a:t>
          </a:r>
          <a:br>
            <a:rPr lang="en-US" sz="10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Register of Wills*</a:t>
          </a:r>
          <a:br>
            <a:rPr lang="en-US" sz="10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  Orphan’s Court Division</a:t>
          </a:r>
          <a:br>
            <a:rPr lang="en-US" sz="10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Sheriff*</a:t>
          </a:r>
          <a:br>
            <a:rPr lang="en-US" sz="10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District Attorney*</a:t>
          </a:r>
          <a:br>
            <a:rPr lang="en-US" sz="10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  Victim Witness Program</a:t>
          </a:r>
          <a:br>
            <a:rPr lang="en-US" sz="700" dirty="0"/>
          </a:br>
          <a:br>
            <a:rPr lang="en-US" sz="700" dirty="0"/>
          </a:br>
          <a:br>
            <a:rPr lang="en-US" sz="700" dirty="0"/>
          </a:br>
          <a:endParaRPr lang="en-US" sz="700" dirty="0"/>
        </a:p>
      </dgm:t>
    </dgm:pt>
    <dgm:pt modelId="{AFD4A7B4-AC5E-442B-A72B-BF55CAB97ABB}" type="parTrans" cxnId="{C8E85C3E-26B5-4A54-9444-CD167FBCBAF7}">
      <dgm:prSet/>
      <dgm:spPr/>
      <dgm:t>
        <a:bodyPr/>
        <a:lstStyle/>
        <a:p>
          <a:endParaRPr lang="en-US"/>
        </a:p>
      </dgm:t>
    </dgm:pt>
    <dgm:pt modelId="{8AA3EE0F-D4DE-4A2F-AA20-1BAA01342F2B}" type="sibTrans" cxnId="{C8E85C3E-26B5-4A54-9444-CD167FBCBAF7}">
      <dgm:prSet/>
      <dgm:spPr/>
      <dgm:t>
        <a:bodyPr/>
        <a:lstStyle/>
        <a:p>
          <a:endParaRPr lang="en-US"/>
        </a:p>
      </dgm:t>
    </dgm:pt>
    <dgm:pt modelId="{18985590-B31C-402B-8CFB-223A48E7CC90}" type="pres">
      <dgm:prSet presAssocID="{15736B67-C2A7-46F6-AEA0-1F2223FE49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33CD41A-10BD-41AE-A412-884F6CCA6725}" type="pres">
      <dgm:prSet presAssocID="{5CE92719-B7CC-4F3C-AF4F-070BFC0D342A}" presName="hierRoot1" presStyleCnt="0"/>
      <dgm:spPr/>
    </dgm:pt>
    <dgm:pt modelId="{DDE1F570-B0DC-477D-8FAB-FF4417AD9D62}" type="pres">
      <dgm:prSet presAssocID="{5CE92719-B7CC-4F3C-AF4F-070BFC0D342A}" presName="composite" presStyleCnt="0"/>
      <dgm:spPr/>
    </dgm:pt>
    <dgm:pt modelId="{7CDBB8CC-10E3-463A-97BB-2D8AA03EACF2}" type="pres">
      <dgm:prSet presAssocID="{5CE92719-B7CC-4F3C-AF4F-070BFC0D342A}" presName="background" presStyleLbl="node0" presStyleIdx="0" presStyleCnt="5"/>
      <dgm:spPr/>
    </dgm:pt>
    <dgm:pt modelId="{3583E708-7797-4059-9FFB-C49E9DBF7A2B}" type="pres">
      <dgm:prSet presAssocID="{5CE92719-B7CC-4F3C-AF4F-070BFC0D342A}" presName="text" presStyleLbl="fgAcc0" presStyleIdx="0" presStyleCnt="5" custScaleX="128890">
        <dgm:presLayoutVars>
          <dgm:chPref val="3"/>
        </dgm:presLayoutVars>
      </dgm:prSet>
      <dgm:spPr/>
    </dgm:pt>
    <dgm:pt modelId="{DAFE97C6-AD99-46D0-A5E8-17527D12A207}" type="pres">
      <dgm:prSet presAssocID="{5CE92719-B7CC-4F3C-AF4F-070BFC0D342A}" presName="hierChild2" presStyleCnt="0"/>
      <dgm:spPr/>
    </dgm:pt>
    <dgm:pt modelId="{31B65BD1-8AA4-427F-AB13-3A031B1EA439}" type="pres">
      <dgm:prSet presAssocID="{9360A4E8-531F-48DB-94AF-D9ABACA6168E}" presName="Name10" presStyleLbl="parChTrans1D2" presStyleIdx="0" presStyleCnt="3"/>
      <dgm:spPr/>
    </dgm:pt>
    <dgm:pt modelId="{8891C957-619B-42E8-8A40-EC360535B2AF}" type="pres">
      <dgm:prSet presAssocID="{2E835967-C29F-4B16-A94F-F1FFADF59802}" presName="hierRoot2" presStyleCnt="0"/>
      <dgm:spPr/>
    </dgm:pt>
    <dgm:pt modelId="{7ECA5E8F-F143-45AA-9710-AFC9341BE03A}" type="pres">
      <dgm:prSet presAssocID="{2E835967-C29F-4B16-A94F-F1FFADF59802}" presName="composite2" presStyleCnt="0"/>
      <dgm:spPr/>
    </dgm:pt>
    <dgm:pt modelId="{31CD9BB5-A334-4251-ABEA-7CBDCEC7F7B9}" type="pres">
      <dgm:prSet presAssocID="{2E835967-C29F-4B16-A94F-F1FFADF59802}" presName="background2" presStyleLbl="node2" presStyleIdx="0" presStyleCnt="3"/>
      <dgm:spPr/>
    </dgm:pt>
    <dgm:pt modelId="{D4D1B13F-BBAB-45E4-9C60-AC5293483879}" type="pres">
      <dgm:prSet presAssocID="{2E835967-C29F-4B16-A94F-F1FFADF59802}" presName="text2" presStyleLbl="fgAcc2" presStyleIdx="0" presStyleCnt="3" custScaleX="192330">
        <dgm:presLayoutVars>
          <dgm:chPref val="3"/>
        </dgm:presLayoutVars>
      </dgm:prSet>
      <dgm:spPr/>
    </dgm:pt>
    <dgm:pt modelId="{46CF33D1-504A-4F7A-B32B-D35FB9573BAB}" type="pres">
      <dgm:prSet presAssocID="{2E835967-C29F-4B16-A94F-F1FFADF59802}" presName="hierChild3" presStyleCnt="0"/>
      <dgm:spPr/>
    </dgm:pt>
    <dgm:pt modelId="{F1D23A55-A836-4500-8979-DDFAD4BA04CC}" type="pres">
      <dgm:prSet presAssocID="{43AFB5D3-D700-4D4C-AAC0-E19779A956BD}" presName="Name17" presStyleLbl="parChTrans1D3" presStyleIdx="0" presStyleCnt="4"/>
      <dgm:spPr/>
    </dgm:pt>
    <dgm:pt modelId="{DBE2DEEE-50F0-4BC0-A957-823728DC9A06}" type="pres">
      <dgm:prSet presAssocID="{B5B380CF-6A5D-4A2B-9AB6-32E8EECD03B3}" presName="hierRoot3" presStyleCnt="0"/>
      <dgm:spPr/>
    </dgm:pt>
    <dgm:pt modelId="{A0E427DC-8E46-4784-8E1D-9844D5793F5C}" type="pres">
      <dgm:prSet presAssocID="{B5B380CF-6A5D-4A2B-9AB6-32E8EECD03B3}" presName="composite3" presStyleCnt="0"/>
      <dgm:spPr/>
    </dgm:pt>
    <dgm:pt modelId="{83FBCD99-E101-4C28-A45B-A28FBFEF679C}" type="pres">
      <dgm:prSet presAssocID="{B5B380CF-6A5D-4A2B-9AB6-32E8EECD03B3}" presName="background3" presStyleLbl="node3" presStyleIdx="0" presStyleCnt="4"/>
      <dgm:spPr/>
    </dgm:pt>
    <dgm:pt modelId="{65217EC8-A29A-44C7-A628-26369A4BF447}" type="pres">
      <dgm:prSet presAssocID="{B5B380CF-6A5D-4A2B-9AB6-32E8EECD03B3}" presName="text3" presStyleLbl="fgAcc3" presStyleIdx="0" presStyleCnt="4">
        <dgm:presLayoutVars>
          <dgm:chPref val="3"/>
        </dgm:presLayoutVars>
      </dgm:prSet>
      <dgm:spPr/>
    </dgm:pt>
    <dgm:pt modelId="{ACC477A9-BCC1-4A52-B108-583EA0B9ED44}" type="pres">
      <dgm:prSet presAssocID="{B5B380CF-6A5D-4A2B-9AB6-32E8EECD03B3}" presName="hierChild4" presStyleCnt="0"/>
      <dgm:spPr/>
    </dgm:pt>
    <dgm:pt modelId="{F38A3F57-32E0-4FE4-817A-93ED9CCC139F}" type="pres">
      <dgm:prSet presAssocID="{F90F1C1A-5DB5-41D8-B767-3B2A7AF6B525}" presName="Name17" presStyleLbl="parChTrans1D3" presStyleIdx="1" presStyleCnt="4"/>
      <dgm:spPr/>
    </dgm:pt>
    <dgm:pt modelId="{C1DFBF3C-99A2-4E06-9509-203130091C08}" type="pres">
      <dgm:prSet presAssocID="{64ED7FD8-668D-4B2F-A52B-1C7FAD14C875}" presName="hierRoot3" presStyleCnt="0"/>
      <dgm:spPr/>
    </dgm:pt>
    <dgm:pt modelId="{1FE80E95-D114-4A69-8651-57D30C178738}" type="pres">
      <dgm:prSet presAssocID="{64ED7FD8-668D-4B2F-A52B-1C7FAD14C875}" presName="composite3" presStyleCnt="0"/>
      <dgm:spPr/>
    </dgm:pt>
    <dgm:pt modelId="{2E45C6B0-F6C0-4C27-904A-A1993FBE27BC}" type="pres">
      <dgm:prSet presAssocID="{64ED7FD8-668D-4B2F-A52B-1C7FAD14C875}" presName="background3" presStyleLbl="node3" presStyleIdx="1" presStyleCnt="4"/>
      <dgm:spPr/>
    </dgm:pt>
    <dgm:pt modelId="{19E16711-A59E-48AD-A024-1288F079E8FE}" type="pres">
      <dgm:prSet presAssocID="{64ED7FD8-668D-4B2F-A52B-1C7FAD14C875}" presName="text3" presStyleLbl="fgAcc3" presStyleIdx="1" presStyleCnt="4">
        <dgm:presLayoutVars>
          <dgm:chPref val="3"/>
        </dgm:presLayoutVars>
      </dgm:prSet>
      <dgm:spPr/>
    </dgm:pt>
    <dgm:pt modelId="{F0FC94AD-24DF-4B62-9A9D-17F119BB1A7C}" type="pres">
      <dgm:prSet presAssocID="{64ED7FD8-668D-4B2F-A52B-1C7FAD14C875}" presName="hierChild4" presStyleCnt="0"/>
      <dgm:spPr/>
    </dgm:pt>
    <dgm:pt modelId="{D5C0182F-1CDE-4CD5-A0FF-98D2312BC7D9}" type="pres">
      <dgm:prSet presAssocID="{EE4F5B4F-C9F7-4AF1-8F44-F1946C125FF1}" presName="Name23" presStyleLbl="parChTrans1D4" presStyleIdx="0" presStyleCnt="3"/>
      <dgm:spPr/>
    </dgm:pt>
    <dgm:pt modelId="{425B2A8C-967A-4531-A828-9349FCBEF4F4}" type="pres">
      <dgm:prSet presAssocID="{88DC498C-268E-4301-9A56-1D031EED2F21}" presName="hierRoot4" presStyleCnt="0"/>
      <dgm:spPr/>
    </dgm:pt>
    <dgm:pt modelId="{7C5F8544-0745-4FEB-93EE-B328073CEDCC}" type="pres">
      <dgm:prSet presAssocID="{88DC498C-268E-4301-9A56-1D031EED2F21}" presName="composite4" presStyleCnt="0"/>
      <dgm:spPr/>
    </dgm:pt>
    <dgm:pt modelId="{6AE30A75-BF5B-4967-A350-B9BDF313CFB5}" type="pres">
      <dgm:prSet presAssocID="{88DC498C-268E-4301-9A56-1D031EED2F21}" presName="background4" presStyleLbl="node4" presStyleIdx="0" presStyleCnt="3"/>
      <dgm:spPr/>
    </dgm:pt>
    <dgm:pt modelId="{B520E26C-C09B-4C9D-A025-A28BAB3AE63D}" type="pres">
      <dgm:prSet presAssocID="{88DC498C-268E-4301-9A56-1D031EED2F21}" presName="text4" presStyleLbl="fgAcc4" presStyleIdx="0" presStyleCnt="3" custScaleX="135291" custScaleY="328771">
        <dgm:presLayoutVars>
          <dgm:chPref val="3"/>
        </dgm:presLayoutVars>
      </dgm:prSet>
      <dgm:spPr/>
    </dgm:pt>
    <dgm:pt modelId="{949EE0D7-5FF6-4F16-9942-D787106D0941}" type="pres">
      <dgm:prSet presAssocID="{88DC498C-268E-4301-9A56-1D031EED2F21}" presName="hierChild5" presStyleCnt="0"/>
      <dgm:spPr/>
    </dgm:pt>
    <dgm:pt modelId="{B68A3F80-ADE2-407E-BE2C-BAF9FBB47DE0}" type="pres">
      <dgm:prSet presAssocID="{7369F3D1-82ED-4CE5-B690-1853A40467BC}" presName="Name23" presStyleLbl="parChTrans1D4" presStyleIdx="1" presStyleCnt="3"/>
      <dgm:spPr/>
    </dgm:pt>
    <dgm:pt modelId="{D9BFC577-7B3A-4C4C-B45E-762E2B7E10BF}" type="pres">
      <dgm:prSet presAssocID="{07578E99-BB5F-4B30-AC36-0753313330CB}" presName="hierRoot4" presStyleCnt="0"/>
      <dgm:spPr/>
    </dgm:pt>
    <dgm:pt modelId="{3003F1B5-1257-4974-9C45-A20D0A3E4526}" type="pres">
      <dgm:prSet presAssocID="{07578E99-BB5F-4B30-AC36-0753313330CB}" presName="composite4" presStyleCnt="0"/>
      <dgm:spPr/>
    </dgm:pt>
    <dgm:pt modelId="{B8A9D76E-11C7-40C6-AD4C-55027BBA86F1}" type="pres">
      <dgm:prSet presAssocID="{07578E99-BB5F-4B30-AC36-0753313330CB}" presName="background4" presStyleLbl="node4" presStyleIdx="1" presStyleCnt="3"/>
      <dgm:spPr/>
    </dgm:pt>
    <dgm:pt modelId="{4DB4821E-E5E0-4E45-BB38-152B511E4337}" type="pres">
      <dgm:prSet presAssocID="{07578E99-BB5F-4B30-AC36-0753313330CB}" presName="text4" presStyleLbl="fgAcc4" presStyleIdx="1" presStyleCnt="3" custScaleX="173903" custScaleY="444330">
        <dgm:presLayoutVars>
          <dgm:chPref val="3"/>
        </dgm:presLayoutVars>
      </dgm:prSet>
      <dgm:spPr/>
    </dgm:pt>
    <dgm:pt modelId="{6A46262D-D444-42A9-9D53-86B68790E0D9}" type="pres">
      <dgm:prSet presAssocID="{07578E99-BB5F-4B30-AC36-0753313330CB}" presName="hierChild5" presStyleCnt="0"/>
      <dgm:spPr/>
    </dgm:pt>
    <dgm:pt modelId="{C4D912E7-B486-4B23-B926-6C8AFEB51E96}" type="pres">
      <dgm:prSet presAssocID="{AFD4A7B4-AC5E-442B-A72B-BF55CAB97ABB}" presName="Name23" presStyleLbl="parChTrans1D4" presStyleIdx="2" presStyleCnt="3"/>
      <dgm:spPr/>
    </dgm:pt>
    <dgm:pt modelId="{45FED7C2-2D34-4507-88E1-587CCD716E16}" type="pres">
      <dgm:prSet presAssocID="{BBFC5D81-0012-4890-8FCD-A06FF2BFC0CB}" presName="hierRoot4" presStyleCnt="0"/>
      <dgm:spPr/>
    </dgm:pt>
    <dgm:pt modelId="{1692844B-C5FB-4B24-AC55-353C2C8B3B3E}" type="pres">
      <dgm:prSet presAssocID="{BBFC5D81-0012-4890-8FCD-A06FF2BFC0CB}" presName="composite4" presStyleCnt="0"/>
      <dgm:spPr/>
    </dgm:pt>
    <dgm:pt modelId="{F135C8AB-862B-4F60-879A-FC88F1C1AF14}" type="pres">
      <dgm:prSet presAssocID="{BBFC5D81-0012-4890-8FCD-A06FF2BFC0CB}" presName="background4" presStyleLbl="node4" presStyleIdx="2" presStyleCnt="3"/>
      <dgm:spPr/>
    </dgm:pt>
    <dgm:pt modelId="{4DCD652A-3D5D-4640-AA01-1FE98F534176}" type="pres">
      <dgm:prSet presAssocID="{BBFC5D81-0012-4890-8FCD-A06FF2BFC0CB}" presName="text4" presStyleLbl="fgAcc4" presStyleIdx="2" presStyleCnt="3" custScaleX="170361" custScaleY="273315" custLinFactY="45666" custLinFactNeighborX="60" custLinFactNeighborY="100000">
        <dgm:presLayoutVars>
          <dgm:chPref val="3"/>
        </dgm:presLayoutVars>
      </dgm:prSet>
      <dgm:spPr/>
    </dgm:pt>
    <dgm:pt modelId="{18874EF4-9589-4061-B473-856338922310}" type="pres">
      <dgm:prSet presAssocID="{BBFC5D81-0012-4890-8FCD-A06FF2BFC0CB}" presName="hierChild5" presStyleCnt="0"/>
      <dgm:spPr/>
    </dgm:pt>
    <dgm:pt modelId="{25EA37A2-4E07-44B7-9B9B-78B1EF02D52D}" type="pres">
      <dgm:prSet presAssocID="{B16AC2FE-6BA3-44B4-BA1E-300116061BC8}" presName="Name10" presStyleLbl="parChTrans1D2" presStyleIdx="1" presStyleCnt="3"/>
      <dgm:spPr/>
    </dgm:pt>
    <dgm:pt modelId="{73285EAF-4777-4723-A706-3760FB1EDC7D}" type="pres">
      <dgm:prSet presAssocID="{C79EDCFE-4E5A-480F-85ED-6F22CE8CE88F}" presName="hierRoot2" presStyleCnt="0"/>
      <dgm:spPr/>
    </dgm:pt>
    <dgm:pt modelId="{AA709D20-0632-4503-801A-372C82CBC485}" type="pres">
      <dgm:prSet presAssocID="{C79EDCFE-4E5A-480F-85ED-6F22CE8CE88F}" presName="composite2" presStyleCnt="0"/>
      <dgm:spPr/>
    </dgm:pt>
    <dgm:pt modelId="{C1F15CB4-EE87-43C6-B0D7-12327C4B7FEB}" type="pres">
      <dgm:prSet presAssocID="{C79EDCFE-4E5A-480F-85ED-6F22CE8CE88F}" presName="background2" presStyleLbl="node2" presStyleIdx="1" presStyleCnt="3"/>
      <dgm:spPr/>
    </dgm:pt>
    <dgm:pt modelId="{E65DAC5A-BEC7-4850-A6EB-1FCC0AE20E89}" type="pres">
      <dgm:prSet presAssocID="{C79EDCFE-4E5A-480F-85ED-6F22CE8CE88F}" presName="text2" presStyleLbl="fgAcc2" presStyleIdx="1" presStyleCnt="3" custScaleX="128005">
        <dgm:presLayoutVars>
          <dgm:chPref val="3"/>
        </dgm:presLayoutVars>
      </dgm:prSet>
      <dgm:spPr/>
    </dgm:pt>
    <dgm:pt modelId="{5AF114C8-2084-44FA-85F5-26CC3FFDFF2C}" type="pres">
      <dgm:prSet presAssocID="{C79EDCFE-4E5A-480F-85ED-6F22CE8CE88F}" presName="hierChild3" presStyleCnt="0"/>
      <dgm:spPr/>
    </dgm:pt>
    <dgm:pt modelId="{5159AFA0-2767-4455-8EB1-9DA1EDA98503}" type="pres">
      <dgm:prSet presAssocID="{6D32F396-11D0-4D0C-ADB0-A80C24A2E9EA}" presName="Name17" presStyleLbl="parChTrans1D3" presStyleIdx="2" presStyleCnt="4"/>
      <dgm:spPr/>
    </dgm:pt>
    <dgm:pt modelId="{0556AEAF-301C-4F5B-A29E-5FE00E295C70}" type="pres">
      <dgm:prSet presAssocID="{B0B9F76A-09D0-45D9-9EFF-AFE25F356B49}" presName="hierRoot3" presStyleCnt="0"/>
      <dgm:spPr/>
    </dgm:pt>
    <dgm:pt modelId="{1458714C-F6D1-4E0A-A06F-D824E05340E9}" type="pres">
      <dgm:prSet presAssocID="{B0B9F76A-09D0-45D9-9EFF-AFE25F356B49}" presName="composite3" presStyleCnt="0"/>
      <dgm:spPr/>
    </dgm:pt>
    <dgm:pt modelId="{018CDB5A-8299-4E90-83DF-B0C18796AF2C}" type="pres">
      <dgm:prSet presAssocID="{B0B9F76A-09D0-45D9-9EFF-AFE25F356B49}" presName="background3" presStyleLbl="node3" presStyleIdx="2" presStyleCnt="4"/>
      <dgm:spPr/>
    </dgm:pt>
    <dgm:pt modelId="{06E775B4-AF27-4650-B251-45D28F5BC866}" type="pres">
      <dgm:prSet presAssocID="{B0B9F76A-09D0-45D9-9EFF-AFE25F356B49}" presName="text3" presStyleLbl="fgAcc3" presStyleIdx="2" presStyleCnt="4" custScaleX="131016" custScaleY="116271" custLinFactNeighborY="-9800">
        <dgm:presLayoutVars>
          <dgm:chPref val="3"/>
        </dgm:presLayoutVars>
      </dgm:prSet>
      <dgm:spPr/>
    </dgm:pt>
    <dgm:pt modelId="{19BA6D13-F6E3-4966-A0AB-10F2AFC9B80B}" type="pres">
      <dgm:prSet presAssocID="{B0B9F76A-09D0-45D9-9EFF-AFE25F356B49}" presName="hierChild4" presStyleCnt="0"/>
      <dgm:spPr/>
    </dgm:pt>
    <dgm:pt modelId="{2846DED4-3AE5-4C13-86DF-45E951FC9FEB}" type="pres">
      <dgm:prSet presAssocID="{A847905C-A41A-4EF7-BB80-D47E3B589224}" presName="Name10" presStyleLbl="parChTrans1D2" presStyleIdx="2" presStyleCnt="3"/>
      <dgm:spPr/>
    </dgm:pt>
    <dgm:pt modelId="{072CC57B-A419-4C45-AEED-C3BA1819AEF3}" type="pres">
      <dgm:prSet presAssocID="{7B516067-3999-419A-817C-894A03B2E87A}" presName="hierRoot2" presStyleCnt="0"/>
      <dgm:spPr/>
    </dgm:pt>
    <dgm:pt modelId="{E7A9B6A2-E432-42FB-9885-0F59A8247080}" type="pres">
      <dgm:prSet presAssocID="{7B516067-3999-419A-817C-894A03B2E87A}" presName="composite2" presStyleCnt="0"/>
      <dgm:spPr/>
    </dgm:pt>
    <dgm:pt modelId="{41808B29-9F66-4894-812A-DBF891E280E0}" type="pres">
      <dgm:prSet presAssocID="{7B516067-3999-419A-817C-894A03B2E87A}" presName="background2" presStyleLbl="node2" presStyleIdx="2" presStyleCnt="3"/>
      <dgm:spPr/>
    </dgm:pt>
    <dgm:pt modelId="{C3785D29-6BEA-447A-90F1-FF356FBCB607}" type="pres">
      <dgm:prSet presAssocID="{7B516067-3999-419A-817C-894A03B2E87A}" presName="text2" presStyleLbl="fgAcc2" presStyleIdx="2" presStyleCnt="3" custLinFactNeighborX="-98202" custLinFactNeighborY="-7830">
        <dgm:presLayoutVars>
          <dgm:chPref val="3"/>
        </dgm:presLayoutVars>
      </dgm:prSet>
      <dgm:spPr/>
    </dgm:pt>
    <dgm:pt modelId="{65F6501D-7CFE-465C-8782-7E47F7ACB254}" type="pres">
      <dgm:prSet presAssocID="{7B516067-3999-419A-817C-894A03B2E87A}" presName="hierChild3" presStyleCnt="0"/>
      <dgm:spPr/>
    </dgm:pt>
    <dgm:pt modelId="{1B261C95-1A86-4887-9D14-D3C5615DE474}" type="pres">
      <dgm:prSet presAssocID="{D5B9BE26-C98E-4844-8A7E-1BE366953F66}" presName="Name17" presStyleLbl="parChTrans1D3" presStyleIdx="3" presStyleCnt="4"/>
      <dgm:spPr/>
    </dgm:pt>
    <dgm:pt modelId="{1B445604-89B8-4CA6-909A-C75B35FDA382}" type="pres">
      <dgm:prSet presAssocID="{017BCADE-CC6E-428E-AB20-5F6D653D0278}" presName="hierRoot3" presStyleCnt="0"/>
      <dgm:spPr/>
    </dgm:pt>
    <dgm:pt modelId="{3CE90F24-8892-4BDF-B6AE-A0FC79A59E12}" type="pres">
      <dgm:prSet presAssocID="{017BCADE-CC6E-428E-AB20-5F6D653D0278}" presName="composite3" presStyleCnt="0"/>
      <dgm:spPr/>
    </dgm:pt>
    <dgm:pt modelId="{6D5A9FF1-6D34-49AE-B963-74E64020A2C6}" type="pres">
      <dgm:prSet presAssocID="{017BCADE-CC6E-428E-AB20-5F6D653D0278}" presName="background3" presStyleLbl="node3" presStyleIdx="3" presStyleCnt="4"/>
      <dgm:spPr/>
    </dgm:pt>
    <dgm:pt modelId="{895880E4-961E-4EF8-99D0-104D4E7B42CD}" type="pres">
      <dgm:prSet presAssocID="{017BCADE-CC6E-428E-AB20-5F6D653D0278}" presName="text3" presStyleLbl="fgAcc3" presStyleIdx="3" presStyleCnt="4" custScaleX="179101" custScaleY="262160" custLinFactNeighborX="-63369" custLinFactNeighborY="-456">
        <dgm:presLayoutVars>
          <dgm:chPref val="3"/>
        </dgm:presLayoutVars>
      </dgm:prSet>
      <dgm:spPr/>
    </dgm:pt>
    <dgm:pt modelId="{F1AF9954-208C-49F3-B1E5-BBEE2AEACA2D}" type="pres">
      <dgm:prSet presAssocID="{017BCADE-CC6E-428E-AB20-5F6D653D0278}" presName="hierChild4" presStyleCnt="0"/>
      <dgm:spPr/>
    </dgm:pt>
    <dgm:pt modelId="{B8469BD1-5CDD-4C13-927C-7A0D559283CD}" type="pres">
      <dgm:prSet presAssocID="{673C796D-46F7-47CC-B73F-434CEA5E2487}" presName="hierRoot1" presStyleCnt="0"/>
      <dgm:spPr/>
    </dgm:pt>
    <dgm:pt modelId="{F100CBB1-8DE7-439E-A14D-9CF386412627}" type="pres">
      <dgm:prSet presAssocID="{673C796D-46F7-47CC-B73F-434CEA5E2487}" presName="composite" presStyleCnt="0"/>
      <dgm:spPr/>
    </dgm:pt>
    <dgm:pt modelId="{95785FA8-7E08-4D47-B1C3-23DFFAC94738}" type="pres">
      <dgm:prSet presAssocID="{673C796D-46F7-47CC-B73F-434CEA5E2487}" presName="background" presStyleLbl="node0" presStyleIdx="1" presStyleCnt="5"/>
      <dgm:spPr/>
    </dgm:pt>
    <dgm:pt modelId="{1F549B35-F1F6-45B0-825A-4EA1F330F6AA}" type="pres">
      <dgm:prSet presAssocID="{673C796D-46F7-47CC-B73F-434CEA5E2487}" presName="text" presStyleLbl="fgAcc0" presStyleIdx="1" presStyleCnt="5" custScaleX="165512" custLinFactX="93461" custLinFactY="50888" custLinFactNeighborX="100000" custLinFactNeighborY="100000">
        <dgm:presLayoutVars>
          <dgm:chPref val="3"/>
        </dgm:presLayoutVars>
      </dgm:prSet>
      <dgm:spPr/>
    </dgm:pt>
    <dgm:pt modelId="{012378DD-5272-4DFE-9D63-DD4D76E8D9A3}" type="pres">
      <dgm:prSet presAssocID="{673C796D-46F7-47CC-B73F-434CEA5E2487}" presName="hierChild2" presStyleCnt="0"/>
      <dgm:spPr/>
    </dgm:pt>
    <dgm:pt modelId="{E1483DC6-8660-447A-A4F5-53E89C7D2CB1}" type="pres">
      <dgm:prSet presAssocID="{62290345-4289-45CA-ACFA-41909289B613}" presName="hierRoot1" presStyleCnt="0"/>
      <dgm:spPr/>
    </dgm:pt>
    <dgm:pt modelId="{A1342A25-4C18-4D5E-8CEE-1472FEA4E33B}" type="pres">
      <dgm:prSet presAssocID="{62290345-4289-45CA-ACFA-41909289B613}" presName="composite" presStyleCnt="0"/>
      <dgm:spPr/>
    </dgm:pt>
    <dgm:pt modelId="{C32258B5-A0CF-4996-9062-EDCDFACFA9B2}" type="pres">
      <dgm:prSet presAssocID="{62290345-4289-45CA-ACFA-41909289B613}" presName="background" presStyleLbl="node0" presStyleIdx="2" presStyleCnt="5"/>
      <dgm:spPr/>
    </dgm:pt>
    <dgm:pt modelId="{A6666BA9-7136-4407-B57D-CAF684296147}" type="pres">
      <dgm:prSet presAssocID="{62290345-4289-45CA-ACFA-41909289B613}" presName="text" presStyleLbl="fgAcc0" presStyleIdx="2" presStyleCnt="5" custScaleX="165512" custLinFactY="100000" custLinFactNeighborX="6949" custLinFactNeighborY="179436">
        <dgm:presLayoutVars>
          <dgm:chPref val="3"/>
        </dgm:presLayoutVars>
      </dgm:prSet>
      <dgm:spPr/>
    </dgm:pt>
    <dgm:pt modelId="{66EF8380-8A1C-4FCC-8E76-FC8E7CA9C970}" type="pres">
      <dgm:prSet presAssocID="{62290345-4289-45CA-ACFA-41909289B613}" presName="hierChild2" presStyleCnt="0"/>
      <dgm:spPr/>
    </dgm:pt>
    <dgm:pt modelId="{BC53311B-B489-43FE-A7B0-5147B24AEB2A}" type="pres">
      <dgm:prSet presAssocID="{20F6D38B-7869-4CC3-B7A7-25582BCFF81C}" presName="hierRoot1" presStyleCnt="0"/>
      <dgm:spPr/>
    </dgm:pt>
    <dgm:pt modelId="{B82DC932-F646-400D-8C94-83D59BFCC3B0}" type="pres">
      <dgm:prSet presAssocID="{20F6D38B-7869-4CC3-B7A7-25582BCFF81C}" presName="composite" presStyleCnt="0"/>
      <dgm:spPr/>
    </dgm:pt>
    <dgm:pt modelId="{8CC5A06F-997F-4FC6-9C11-12CC28363EC9}" type="pres">
      <dgm:prSet presAssocID="{20F6D38B-7869-4CC3-B7A7-25582BCFF81C}" presName="background" presStyleLbl="node0" presStyleIdx="3" presStyleCnt="5"/>
      <dgm:spPr/>
    </dgm:pt>
    <dgm:pt modelId="{396AD2A7-8F75-4440-8AEB-24FEB8A1185B}" type="pres">
      <dgm:prSet presAssocID="{20F6D38B-7869-4CC3-B7A7-25582BCFF81C}" presName="text" presStyleLbl="fgAcc0" presStyleIdx="3" presStyleCnt="5" custScaleX="165512" custScaleY="65401" custLinFactX="-79540" custLinFactY="200000" custLinFactNeighborX="-100000" custLinFactNeighborY="206609">
        <dgm:presLayoutVars>
          <dgm:chPref val="3"/>
        </dgm:presLayoutVars>
      </dgm:prSet>
      <dgm:spPr/>
    </dgm:pt>
    <dgm:pt modelId="{516F1D6C-EB03-46E6-9E66-3F23B694ABA9}" type="pres">
      <dgm:prSet presAssocID="{20F6D38B-7869-4CC3-B7A7-25582BCFF81C}" presName="hierChild2" presStyleCnt="0"/>
      <dgm:spPr/>
    </dgm:pt>
    <dgm:pt modelId="{1FDB7C68-0F2D-4408-A6FF-021AB33D22C6}" type="pres">
      <dgm:prSet presAssocID="{24F16390-7E82-4E9C-BC61-850E31508AB6}" presName="hierRoot1" presStyleCnt="0"/>
      <dgm:spPr/>
    </dgm:pt>
    <dgm:pt modelId="{84DE36F4-5CE4-4ED1-BDC2-51E04DB6B197}" type="pres">
      <dgm:prSet presAssocID="{24F16390-7E82-4E9C-BC61-850E31508AB6}" presName="composite" presStyleCnt="0"/>
      <dgm:spPr/>
    </dgm:pt>
    <dgm:pt modelId="{C8072987-9906-46BA-8E76-6945B8187F27}" type="pres">
      <dgm:prSet presAssocID="{24F16390-7E82-4E9C-BC61-850E31508AB6}" presName="background" presStyleLbl="node0" presStyleIdx="4" presStyleCnt="5"/>
      <dgm:spPr/>
    </dgm:pt>
    <dgm:pt modelId="{0A03068C-405B-4AE8-A0D2-794EEA3374B2}" type="pres">
      <dgm:prSet presAssocID="{24F16390-7E82-4E9C-BC61-850E31508AB6}" presName="text" presStyleLbl="fgAcc0" presStyleIdx="4" presStyleCnt="5" custScaleX="165512" custScaleY="153515" custLinFactX="-167274" custLinFactY="201563" custLinFactNeighborX="-200000" custLinFactNeighborY="300000">
        <dgm:presLayoutVars>
          <dgm:chPref val="3"/>
        </dgm:presLayoutVars>
      </dgm:prSet>
      <dgm:spPr/>
    </dgm:pt>
    <dgm:pt modelId="{4BA0CB15-6420-486E-B5CD-58573BAAF5DB}" type="pres">
      <dgm:prSet presAssocID="{24F16390-7E82-4E9C-BC61-850E31508AB6}" presName="hierChild2" presStyleCnt="0"/>
      <dgm:spPr/>
    </dgm:pt>
  </dgm:ptLst>
  <dgm:cxnLst>
    <dgm:cxn modelId="{010F090B-FC9E-44E3-9303-2B2C3B413BA7}" type="presOf" srcId="{B5B380CF-6A5D-4A2B-9AB6-32E8EECD03B3}" destId="{65217EC8-A29A-44C7-A628-26369A4BF447}" srcOrd="0" destOrd="0" presId="urn:microsoft.com/office/officeart/2005/8/layout/hierarchy1"/>
    <dgm:cxn modelId="{F1356B17-77F7-4B70-B80A-D3CD349D4B08}" type="presOf" srcId="{15736B67-C2A7-46F6-AEA0-1F2223FE4908}" destId="{18985590-B31C-402B-8CFB-223A48E7CC90}" srcOrd="0" destOrd="0" presId="urn:microsoft.com/office/officeart/2005/8/layout/hierarchy1"/>
    <dgm:cxn modelId="{C9F75027-A021-4CFC-9195-9ACBB952C887}" type="presOf" srcId="{EE4F5B4F-C9F7-4AF1-8F44-F1946C125FF1}" destId="{D5C0182F-1CDE-4CD5-A0FF-98D2312BC7D9}" srcOrd="0" destOrd="0" presId="urn:microsoft.com/office/officeart/2005/8/layout/hierarchy1"/>
    <dgm:cxn modelId="{C75C032C-34B4-49C0-9905-8061AE1B2E69}" type="presOf" srcId="{20F6D38B-7869-4CC3-B7A7-25582BCFF81C}" destId="{396AD2A7-8F75-4440-8AEB-24FEB8A1185B}" srcOrd="0" destOrd="0" presId="urn:microsoft.com/office/officeart/2005/8/layout/hierarchy1"/>
    <dgm:cxn modelId="{1C94DE31-1E8B-479E-A809-0065F394A230}" type="presOf" srcId="{64ED7FD8-668D-4B2F-A52B-1C7FAD14C875}" destId="{19E16711-A59E-48AD-A024-1288F079E8FE}" srcOrd="0" destOrd="0" presId="urn:microsoft.com/office/officeart/2005/8/layout/hierarchy1"/>
    <dgm:cxn modelId="{8C781834-D45D-40E3-AA6F-220B0C93D380}" type="presOf" srcId="{6D32F396-11D0-4D0C-ADB0-A80C24A2E9EA}" destId="{5159AFA0-2767-4455-8EB1-9DA1EDA98503}" srcOrd="0" destOrd="0" presId="urn:microsoft.com/office/officeart/2005/8/layout/hierarchy1"/>
    <dgm:cxn modelId="{757F9A38-1F31-4D68-ABE3-1B10D678B9D8}" type="presOf" srcId="{9360A4E8-531F-48DB-94AF-D9ABACA6168E}" destId="{31B65BD1-8AA4-427F-AB13-3A031B1EA439}" srcOrd="0" destOrd="0" presId="urn:microsoft.com/office/officeart/2005/8/layout/hierarchy1"/>
    <dgm:cxn modelId="{F798203A-5EE7-4FD5-AEEA-448D27ECE169}" srcId="{15736B67-C2A7-46F6-AEA0-1F2223FE4908}" destId="{673C796D-46F7-47CC-B73F-434CEA5E2487}" srcOrd="1" destOrd="0" parTransId="{EBEED20F-3B0F-48FE-8EE2-64B058ED52F0}" sibTransId="{8CF56D5A-0090-4104-BFB8-BEFE4EF053E5}"/>
    <dgm:cxn modelId="{C8E85C3E-26B5-4A54-9444-CD167FBCBAF7}" srcId="{64ED7FD8-668D-4B2F-A52B-1C7FAD14C875}" destId="{BBFC5D81-0012-4890-8FCD-A06FF2BFC0CB}" srcOrd="2" destOrd="0" parTransId="{AFD4A7B4-AC5E-442B-A72B-BF55CAB97ABB}" sibTransId="{8AA3EE0F-D4DE-4A2F-AA20-1BAA01342F2B}"/>
    <dgm:cxn modelId="{F101803E-EEE5-4908-A647-6ABBBC0A5558}" srcId="{15736B67-C2A7-46F6-AEA0-1F2223FE4908}" destId="{20F6D38B-7869-4CC3-B7A7-25582BCFF81C}" srcOrd="3" destOrd="0" parTransId="{118E6354-7932-4FCC-BEE5-DD4048267EB2}" sibTransId="{CD508D3D-5869-443A-BA5F-745C64187FFA}"/>
    <dgm:cxn modelId="{C6FE9D62-D27A-4B1C-BF3F-7373C8B1CC1A}" type="presOf" srcId="{88DC498C-268E-4301-9A56-1D031EED2F21}" destId="{B520E26C-C09B-4C9D-A025-A28BAB3AE63D}" srcOrd="0" destOrd="0" presId="urn:microsoft.com/office/officeart/2005/8/layout/hierarchy1"/>
    <dgm:cxn modelId="{2CAB954B-9512-41AC-AD1B-9722E2C0C1CA}" srcId="{C79EDCFE-4E5A-480F-85ED-6F22CE8CE88F}" destId="{B0B9F76A-09D0-45D9-9EFF-AFE25F356B49}" srcOrd="0" destOrd="0" parTransId="{6D32F396-11D0-4D0C-ADB0-A80C24A2E9EA}" sibTransId="{EE65C5FE-F11B-4B95-BA1C-BF6A3EDF8C2F}"/>
    <dgm:cxn modelId="{CBA31E54-FB6D-44FC-97AA-44FBCA73C666}" type="presOf" srcId="{B0B9F76A-09D0-45D9-9EFF-AFE25F356B49}" destId="{06E775B4-AF27-4650-B251-45D28F5BC866}" srcOrd="0" destOrd="0" presId="urn:microsoft.com/office/officeart/2005/8/layout/hierarchy1"/>
    <dgm:cxn modelId="{07D3D47B-CA6A-4C92-AFB7-308AA7160509}" type="presOf" srcId="{43AFB5D3-D700-4D4C-AAC0-E19779A956BD}" destId="{F1D23A55-A836-4500-8979-DDFAD4BA04CC}" srcOrd="0" destOrd="0" presId="urn:microsoft.com/office/officeart/2005/8/layout/hierarchy1"/>
    <dgm:cxn modelId="{5CE4EF80-1DD1-4D53-B4AF-CCF8B2DBB6E8}" type="presOf" srcId="{D5B9BE26-C98E-4844-8A7E-1BE366953F66}" destId="{1B261C95-1A86-4887-9D14-D3C5615DE474}" srcOrd="0" destOrd="0" presId="urn:microsoft.com/office/officeart/2005/8/layout/hierarchy1"/>
    <dgm:cxn modelId="{05912895-DB31-4D49-97DE-A7405BCC74C7}" type="presOf" srcId="{673C796D-46F7-47CC-B73F-434CEA5E2487}" destId="{1F549B35-F1F6-45B0-825A-4EA1F330F6AA}" srcOrd="0" destOrd="0" presId="urn:microsoft.com/office/officeart/2005/8/layout/hierarchy1"/>
    <dgm:cxn modelId="{8FFC329B-FC7D-4D09-B87C-2F28CFA6FF00}" type="presOf" srcId="{F90F1C1A-5DB5-41D8-B767-3B2A7AF6B525}" destId="{F38A3F57-32E0-4FE4-817A-93ED9CCC139F}" srcOrd="0" destOrd="0" presId="urn:microsoft.com/office/officeart/2005/8/layout/hierarchy1"/>
    <dgm:cxn modelId="{06ADE49C-F9A4-4C38-8D33-4374731AC3C3}" type="presOf" srcId="{7369F3D1-82ED-4CE5-B690-1853A40467BC}" destId="{B68A3F80-ADE2-407E-BE2C-BAF9FBB47DE0}" srcOrd="0" destOrd="0" presId="urn:microsoft.com/office/officeart/2005/8/layout/hierarchy1"/>
    <dgm:cxn modelId="{98B429A4-A694-4C93-8F16-065E825FF9CA}" type="presOf" srcId="{BBFC5D81-0012-4890-8FCD-A06FF2BFC0CB}" destId="{4DCD652A-3D5D-4640-AA01-1FE98F534176}" srcOrd="0" destOrd="0" presId="urn:microsoft.com/office/officeart/2005/8/layout/hierarchy1"/>
    <dgm:cxn modelId="{402ADBA4-C170-4829-8D6B-B63B515DF9B8}" srcId="{64ED7FD8-668D-4B2F-A52B-1C7FAD14C875}" destId="{07578E99-BB5F-4B30-AC36-0753313330CB}" srcOrd="1" destOrd="0" parTransId="{7369F3D1-82ED-4CE5-B690-1853A40467BC}" sibTransId="{E145D9FB-7E6F-4E8D-A64C-2518D637AC32}"/>
    <dgm:cxn modelId="{92DB98AE-6C70-4CC5-98B3-E8FFED5C9262}" type="presOf" srcId="{017BCADE-CC6E-428E-AB20-5F6D653D0278}" destId="{895880E4-961E-4EF8-99D0-104D4E7B42CD}" srcOrd="0" destOrd="0" presId="urn:microsoft.com/office/officeart/2005/8/layout/hierarchy1"/>
    <dgm:cxn modelId="{A18929B9-7DD3-4B25-8359-060E9070F2CB}" type="presOf" srcId="{7B516067-3999-419A-817C-894A03B2E87A}" destId="{C3785D29-6BEA-447A-90F1-FF356FBCB607}" srcOrd="0" destOrd="0" presId="urn:microsoft.com/office/officeart/2005/8/layout/hierarchy1"/>
    <dgm:cxn modelId="{EEDBD3BE-10B7-4FE9-9995-774F59BA3BF2}" type="presOf" srcId="{5CE92719-B7CC-4F3C-AF4F-070BFC0D342A}" destId="{3583E708-7797-4059-9FFB-C49E9DBF7A2B}" srcOrd="0" destOrd="0" presId="urn:microsoft.com/office/officeart/2005/8/layout/hierarchy1"/>
    <dgm:cxn modelId="{5CB163C3-2078-49BB-B4CC-9B5066535843}" srcId="{7B516067-3999-419A-817C-894A03B2E87A}" destId="{017BCADE-CC6E-428E-AB20-5F6D653D0278}" srcOrd="0" destOrd="0" parTransId="{D5B9BE26-C98E-4844-8A7E-1BE366953F66}" sibTransId="{5A1FADB2-00CC-43E2-B012-2DA0008315EE}"/>
    <dgm:cxn modelId="{CC889BCB-946C-4164-83B3-E3A549A8C472}" srcId="{2E835967-C29F-4B16-A94F-F1FFADF59802}" destId="{B5B380CF-6A5D-4A2B-9AB6-32E8EECD03B3}" srcOrd="0" destOrd="0" parTransId="{43AFB5D3-D700-4D4C-AAC0-E19779A956BD}" sibTransId="{903B67CC-4AE1-4B80-BCF1-CB31ED5D3C14}"/>
    <dgm:cxn modelId="{9EA6CECD-46AB-4B18-AF5A-7A5E9F09B54C}" srcId="{15736B67-C2A7-46F6-AEA0-1F2223FE4908}" destId="{24F16390-7E82-4E9C-BC61-850E31508AB6}" srcOrd="4" destOrd="0" parTransId="{AF320D26-765B-43EB-9445-873F79EBC015}" sibTransId="{5FA42615-7D0C-4461-B55B-4B832ABAAF39}"/>
    <dgm:cxn modelId="{A1A66FCF-C04A-4CE5-A8AB-7ED062F540E8}" srcId="{15736B67-C2A7-46F6-AEA0-1F2223FE4908}" destId="{5CE92719-B7CC-4F3C-AF4F-070BFC0D342A}" srcOrd="0" destOrd="0" parTransId="{DD5259C0-27BD-478D-B7AA-C8E18A6DE4A9}" sibTransId="{2F6C6F75-259E-4CD8-B9B5-D4A9EDF99C53}"/>
    <dgm:cxn modelId="{C24676D2-59C9-468C-B2C9-DD892630F8AD}" type="presOf" srcId="{07578E99-BB5F-4B30-AC36-0753313330CB}" destId="{4DB4821E-E5E0-4E45-BB38-152B511E4337}" srcOrd="0" destOrd="0" presId="urn:microsoft.com/office/officeart/2005/8/layout/hierarchy1"/>
    <dgm:cxn modelId="{8D8743D6-9937-432F-8026-254F3C7C6229}" type="presOf" srcId="{AFD4A7B4-AC5E-442B-A72B-BF55CAB97ABB}" destId="{C4D912E7-B486-4B23-B926-6C8AFEB51E96}" srcOrd="0" destOrd="0" presId="urn:microsoft.com/office/officeart/2005/8/layout/hierarchy1"/>
    <dgm:cxn modelId="{B1B91BDC-857D-4743-A82E-F62C9EB2591A}" type="presOf" srcId="{62290345-4289-45CA-ACFA-41909289B613}" destId="{A6666BA9-7136-4407-B57D-CAF684296147}" srcOrd="0" destOrd="0" presId="urn:microsoft.com/office/officeart/2005/8/layout/hierarchy1"/>
    <dgm:cxn modelId="{A64002E2-0B61-450C-9C32-0A3E38FE9C96}" type="presOf" srcId="{A847905C-A41A-4EF7-BB80-D47E3B589224}" destId="{2846DED4-3AE5-4C13-86DF-45E951FC9FEB}" srcOrd="0" destOrd="0" presId="urn:microsoft.com/office/officeart/2005/8/layout/hierarchy1"/>
    <dgm:cxn modelId="{702139E2-9D1C-4711-9377-EA61EE1ABB6F}" type="presOf" srcId="{C79EDCFE-4E5A-480F-85ED-6F22CE8CE88F}" destId="{E65DAC5A-BEC7-4850-A6EB-1FCC0AE20E89}" srcOrd="0" destOrd="0" presId="urn:microsoft.com/office/officeart/2005/8/layout/hierarchy1"/>
    <dgm:cxn modelId="{2EB90FE4-0AE5-43AF-9E77-31D87B78CD7A}" type="presOf" srcId="{24F16390-7E82-4E9C-BC61-850E31508AB6}" destId="{0A03068C-405B-4AE8-A0D2-794EEA3374B2}" srcOrd="0" destOrd="0" presId="urn:microsoft.com/office/officeart/2005/8/layout/hierarchy1"/>
    <dgm:cxn modelId="{793AE6E6-8E7F-4B5A-98CB-47407CBCD9DD}" srcId="{5CE92719-B7CC-4F3C-AF4F-070BFC0D342A}" destId="{C79EDCFE-4E5A-480F-85ED-6F22CE8CE88F}" srcOrd="1" destOrd="0" parTransId="{B16AC2FE-6BA3-44B4-BA1E-300116061BC8}" sibTransId="{D521C587-D69F-4630-82FB-0C05EAEB6A32}"/>
    <dgm:cxn modelId="{60F357E8-706C-4190-B48E-0EE1F02E96A9}" srcId="{5CE92719-B7CC-4F3C-AF4F-070BFC0D342A}" destId="{2E835967-C29F-4B16-A94F-F1FFADF59802}" srcOrd="0" destOrd="0" parTransId="{9360A4E8-531F-48DB-94AF-D9ABACA6168E}" sibTransId="{2F26CAD0-07F0-44B4-9D64-5F59B927B34E}"/>
    <dgm:cxn modelId="{3C87E2EB-0816-493E-860E-044388935422}" type="presOf" srcId="{B16AC2FE-6BA3-44B4-BA1E-300116061BC8}" destId="{25EA37A2-4E07-44B7-9B9B-78B1EF02D52D}" srcOrd="0" destOrd="0" presId="urn:microsoft.com/office/officeart/2005/8/layout/hierarchy1"/>
    <dgm:cxn modelId="{DB10F9EE-B55F-4559-9823-5732318B2CB5}" srcId="{15736B67-C2A7-46F6-AEA0-1F2223FE4908}" destId="{62290345-4289-45CA-ACFA-41909289B613}" srcOrd="2" destOrd="0" parTransId="{6FA09CF8-1F51-4CA6-B19F-32A5D149E9AC}" sibTransId="{28D1BD1A-EE58-49D9-BDF6-A2A30F0E3629}"/>
    <dgm:cxn modelId="{9D7F9DF2-792C-4173-8A69-11F4718280DC}" srcId="{2E835967-C29F-4B16-A94F-F1FFADF59802}" destId="{64ED7FD8-668D-4B2F-A52B-1C7FAD14C875}" srcOrd="1" destOrd="0" parTransId="{F90F1C1A-5DB5-41D8-B767-3B2A7AF6B525}" sibTransId="{230B6420-042C-482F-A0F2-B33E16020517}"/>
    <dgm:cxn modelId="{A3EB98F7-8F19-4A27-AA16-676633F84916}" srcId="{5CE92719-B7CC-4F3C-AF4F-070BFC0D342A}" destId="{7B516067-3999-419A-817C-894A03B2E87A}" srcOrd="2" destOrd="0" parTransId="{A847905C-A41A-4EF7-BB80-D47E3B589224}" sibTransId="{0795EDCE-FC12-440A-91C6-67EA332CA0A7}"/>
    <dgm:cxn modelId="{A4A2E2FB-F9ED-4C25-9C16-0058236FCEB0}" type="presOf" srcId="{2E835967-C29F-4B16-A94F-F1FFADF59802}" destId="{D4D1B13F-BBAB-45E4-9C60-AC5293483879}" srcOrd="0" destOrd="0" presId="urn:microsoft.com/office/officeart/2005/8/layout/hierarchy1"/>
    <dgm:cxn modelId="{9858CAFF-6306-438F-8C1D-840E0CCA951B}" srcId="{64ED7FD8-668D-4B2F-A52B-1C7FAD14C875}" destId="{88DC498C-268E-4301-9A56-1D031EED2F21}" srcOrd="0" destOrd="0" parTransId="{EE4F5B4F-C9F7-4AF1-8F44-F1946C125FF1}" sibTransId="{D00671F5-E5DB-4E9B-842C-0ED0F48EDDC9}"/>
    <dgm:cxn modelId="{DF2F1885-D34D-43FF-9EE5-DEFACF60218D}" type="presParOf" srcId="{18985590-B31C-402B-8CFB-223A48E7CC90}" destId="{F33CD41A-10BD-41AE-A412-884F6CCA6725}" srcOrd="0" destOrd="0" presId="urn:microsoft.com/office/officeart/2005/8/layout/hierarchy1"/>
    <dgm:cxn modelId="{84948910-5742-4BB9-9578-E438940220EF}" type="presParOf" srcId="{F33CD41A-10BD-41AE-A412-884F6CCA6725}" destId="{DDE1F570-B0DC-477D-8FAB-FF4417AD9D62}" srcOrd="0" destOrd="0" presId="urn:microsoft.com/office/officeart/2005/8/layout/hierarchy1"/>
    <dgm:cxn modelId="{1709292B-D3D1-43D0-AAA7-C4F3BD9F81BF}" type="presParOf" srcId="{DDE1F570-B0DC-477D-8FAB-FF4417AD9D62}" destId="{7CDBB8CC-10E3-463A-97BB-2D8AA03EACF2}" srcOrd="0" destOrd="0" presId="urn:microsoft.com/office/officeart/2005/8/layout/hierarchy1"/>
    <dgm:cxn modelId="{EF392EF4-4C9D-4A3B-BA3A-A3B74459390E}" type="presParOf" srcId="{DDE1F570-B0DC-477D-8FAB-FF4417AD9D62}" destId="{3583E708-7797-4059-9FFB-C49E9DBF7A2B}" srcOrd="1" destOrd="0" presId="urn:microsoft.com/office/officeart/2005/8/layout/hierarchy1"/>
    <dgm:cxn modelId="{0FB07326-A172-4326-B7B7-D1DDCE5D8487}" type="presParOf" srcId="{F33CD41A-10BD-41AE-A412-884F6CCA6725}" destId="{DAFE97C6-AD99-46D0-A5E8-17527D12A207}" srcOrd="1" destOrd="0" presId="urn:microsoft.com/office/officeart/2005/8/layout/hierarchy1"/>
    <dgm:cxn modelId="{62BEFAFE-673E-4754-A627-38D73DC336F6}" type="presParOf" srcId="{DAFE97C6-AD99-46D0-A5E8-17527D12A207}" destId="{31B65BD1-8AA4-427F-AB13-3A031B1EA439}" srcOrd="0" destOrd="0" presId="urn:microsoft.com/office/officeart/2005/8/layout/hierarchy1"/>
    <dgm:cxn modelId="{AFEADBB4-E95F-4C17-B613-E870E1E91145}" type="presParOf" srcId="{DAFE97C6-AD99-46D0-A5E8-17527D12A207}" destId="{8891C957-619B-42E8-8A40-EC360535B2AF}" srcOrd="1" destOrd="0" presId="urn:microsoft.com/office/officeart/2005/8/layout/hierarchy1"/>
    <dgm:cxn modelId="{B04EDA44-A9DC-4751-AEA2-DE28565873CE}" type="presParOf" srcId="{8891C957-619B-42E8-8A40-EC360535B2AF}" destId="{7ECA5E8F-F143-45AA-9710-AFC9341BE03A}" srcOrd="0" destOrd="0" presId="urn:microsoft.com/office/officeart/2005/8/layout/hierarchy1"/>
    <dgm:cxn modelId="{1B3D1BE6-27D3-46AA-8494-DB513CD36E25}" type="presParOf" srcId="{7ECA5E8F-F143-45AA-9710-AFC9341BE03A}" destId="{31CD9BB5-A334-4251-ABEA-7CBDCEC7F7B9}" srcOrd="0" destOrd="0" presId="urn:microsoft.com/office/officeart/2005/8/layout/hierarchy1"/>
    <dgm:cxn modelId="{20B1D1C1-C992-4326-A333-662F7797950B}" type="presParOf" srcId="{7ECA5E8F-F143-45AA-9710-AFC9341BE03A}" destId="{D4D1B13F-BBAB-45E4-9C60-AC5293483879}" srcOrd="1" destOrd="0" presId="urn:microsoft.com/office/officeart/2005/8/layout/hierarchy1"/>
    <dgm:cxn modelId="{F18438CC-FA79-42C9-80C4-F7644A4464FB}" type="presParOf" srcId="{8891C957-619B-42E8-8A40-EC360535B2AF}" destId="{46CF33D1-504A-4F7A-B32B-D35FB9573BAB}" srcOrd="1" destOrd="0" presId="urn:microsoft.com/office/officeart/2005/8/layout/hierarchy1"/>
    <dgm:cxn modelId="{3415F838-2222-4028-8A6D-F1C97118EF30}" type="presParOf" srcId="{46CF33D1-504A-4F7A-B32B-D35FB9573BAB}" destId="{F1D23A55-A836-4500-8979-DDFAD4BA04CC}" srcOrd="0" destOrd="0" presId="urn:microsoft.com/office/officeart/2005/8/layout/hierarchy1"/>
    <dgm:cxn modelId="{EA323299-9486-4BA3-B0A9-DAF084B16F91}" type="presParOf" srcId="{46CF33D1-504A-4F7A-B32B-D35FB9573BAB}" destId="{DBE2DEEE-50F0-4BC0-A957-823728DC9A06}" srcOrd="1" destOrd="0" presId="urn:microsoft.com/office/officeart/2005/8/layout/hierarchy1"/>
    <dgm:cxn modelId="{AAF31379-F6BC-4882-8CD5-310A6F159065}" type="presParOf" srcId="{DBE2DEEE-50F0-4BC0-A957-823728DC9A06}" destId="{A0E427DC-8E46-4784-8E1D-9844D5793F5C}" srcOrd="0" destOrd="0" presId="urn:microsoft.com/office/officeart/2005/8/layout/hierarchy1"/>
    <dgm:cxn modelId="{08AB8784-7F9A-412C-B223-B68BD669926B}" type="presParOf" srcId="{A0E427DC-8E46-4784-8E1D-9844D5793F5C}" destId="{83FBCD99-E101-4C28-A45B-A28FBFEF679C}" srcOrd="0" destOrd="0" presId="urn:microsoft.com/office/officeart/2005/8/layout/hierarchy1"/>
    <dgm:cxn modelId="{724895A1-0599-44A8-979F-CF003E253134}" type="presParOf" srcId="{A0E427DC-8E46-4784-8E1D-9844D5793F5C}" destId="{65217EC8-A29A-44C7-A628-26369A4BF447}" srcOrd="1" destOrd="0" presId="urn:microsoft.com/office/officeart/2005/8/layout/hierarchy1"/>
    <dgm:cxn modelId="{712F962F-A930-4C07-BE48-E2018F37E7B6}" type="presParOf" srcId="{DBE2DEEE-50F0-4BC0-A957-823728DC9A06}" destId="{ACC477A9-BCC1-4A52-B108-583EA0B9ED44}" srcOrd="1" destOrd="0" presId="urn:microsoft.com/office/officeart/2005/8/layout/hierarchy1"/>
    <dgm:cxn modelId="{ECD16BDA-AAB7-4CF3-A12B-D25634CEE80C}" type="presParOf" srcId="{46CF33D1-504A-4F7A-B32B-D35FB9573BAB}" destId="{F38A3F57-32E0-4FE4-817A-93ED9CCC139F}" srcOrd="2" destOrd="0" presId="urn:microsoft.com/office/officeart/2005/8/layout/hierarchy1"/>
    <dgm:cxn modelId="{5D1E39EC-6C6B-446D-B1B6-FCBD50A24B59}" type="presParOf" srcId="{46CF33D1-504A-4F7A-B32B-D35FB9573BAB}" destId="{C1DFBF3C-99A2-4E06-9509-203130091C08}" srcOrd="3" destOrd="0" presId="urn:microsoft.com/office/officeart/2005/8/layout/hierarchy1"/>
    <dgm:cxn modelId="{F2F2451C-6238-4C0E-B8FF-5E27B2A8FE36}" type="presParOf" srcId="{C1DFBF3C-99A2-4E06-9509-203130091C08}" destId="{1FE80E95-D114-4A69-8651-57D30C178738}" srcOrd="0" destOrd="0" presId="urn:microsoft.com/office/officeart/2005/8/layout/hierarchy1"/>
    <dgm:cxn modelId="{54FFA76A-520C-4C4D-A2BC-65367BFB87AE}" type="presParOf" srcId="{1FE80E95-D114-4A69-8651-57D30C178738}" destId="{2E45C6B0-F6C0-4C27-904A-A1993FBE27BC}" srcOrd="0" destOrd="0" presId="urn:microsoft.com/office/officeart/2005/8/layout/hierarchy1"/>
    <dgm:cxn modelId="{E5CC2F13-EB06-43E7-AF86-A3E300BE2B25}" type="presParOf" srcId="{1FE80E95-D114-4A69-8651-57D30C178738}" destId="{19E16711-A59E-48AD-A024-1288F079E8FE}" srcOrd="1" destOrd="0" presId="urn:microsoft.com/office/officeart/2005/8/layout/hierarchy1"/>
    <dgm:cxn modelId="{B3C77CC4-9E90-4F99-A7CC-51000DC7D19D}" type="presParOf" srcId="{C1DFBF3C-99A2-4E06-9509-203130091C08}" destId="{F0FC94AD-24DF-4B62-9A9D-17F119BB1A7C}" srcOrd="1" destOrd="0" presId="urn:microsoft.com/office/officeart/2005/8/layout/hierarchy1"/>
    <dgm:cxn modelId="{64933998-21AE-4F45-99A6-7A7E4E8071F8}" type="presParOf" srcId="{F0FC94AD-24DF-4B62-9A9D-17F119BB1A7C}" destId="{D5C0182F-1CDE-4CD5-A0FF-98D2312BC7D9}" srcOrd="0" destOrd="0" presId="urn:microsoft.com/office/officeart/2005/8/layout/hierarchy1"/>
    <dgm:cxn modelId="{08978E8B-4B5C-40F1-83A4-F07A1F48DE33}" type="presParOf" srcId="{F0FC94AD-24DF-4B62-9A9D-17F119BB1A7C}" destId="{425B2A8C-967A-4531-A828-9349FCBEF4F4}" srcOrd="1" destOrd="0" presId="urn:microsoft.com/office/officeart/2005/8/layout/hierarchy1"/>
    <dgm:cxn modelId="{B3FF7008-DB22-4A41-973E-92D11B50432D}" type="presParOf" srcId="{425B2A8C-967A-4531-A828-9349FCBEF4F4}" destId="{7C5F8544-0745-4FEB-93EE-B328073CEDCC}" srcOrd="0" destOrd="0" presId="urn:microsoft.com/office/officeart/2005/8/layout/hierarchy1"/>
    <dgm:cxn modelId="{1E2CF70A-E3F3-46EE-B80D-B66A286F6C58}" type="presParOf" srcId="{7C5F8544-0745-4FEB-93EE-B328073CEDCC}" destId="{6AE30A75-BF5B-4967-A350-B9BDF313CFB5}" srcOrd="0" destOrd="0" presId="urn:microsoft.com/office/officeart/2005/8/layout/hierarchy1"/>
    <dgm:cxn modelId="{50B5436E-20AB-4496-AA73-371A5BA46C50}" type="presParOf" srcId="{7C5F8544-0745-4FEB-93EE-B328073CEDCC}" destId="{B520E26C-C09B-4C9D-A025-A28BAB3AE63D}" srcOrd="1" destOrd="0" presId="urn:microsoft.com/office/officeart/2005/8/layout/hierarchy1"/>
    <dgm:cxn modelId="{A395381F-22D7-477D-88B8-423303388503}" type="presParOf" srcId="{425B2A8C-967A-4531-A828-9349FCBEF4F4}" destId="{949EE0D7-5FF6-4F16-9942-D787106D0941}" srcOrd="1" destOrd="0" presId="urn:microsoft.com/office/officeart/2005/8/layout/hierarchy1"/>
    <dgm:cxn modelId="{41EAEE42-275E-4DAF-A1E5-D1F876D65CEA}" type="presParOf" srcId="{F0FC94AD-24DF-4B62-9A9D-17F119BB1A7C}" destId="{B68A3F80-ADE2-407E-BE2C-BAF9FBB47DE0}" srcOrd="2" destOrd="0" presId="urn:microsoft.com/office/officeart/2005/8/layout/hierarchy1"/>
    <dgm:cxn modelId="{5A10F1FF-DB66-4D43-AB29-1F076E7446A7}" type="presParOf" srcId="{F0FC94AD-24DF-4B62-9A9D-17F119BB1A7C}" destId="{D9BFC577-7B3A-4C4C-B45E-762E2B7E10BF}" srcOrd="3" destOrd="0" presId="urn:microsoft.com/office/officeart/2005/8/layout/hierarchy1"/>
    <dgm:cxn modelId="{419665FF-C775-4C58-92D7-EA6C219B0D0C}" type="presParOf" srcId="{D9BFC577-7B3A-4C4C-B45E-762E2B7E10BF}" destId="{3003F1B5-1257-4974-9C45-A20D0A3E4526}" srcOrd="0" destOrd="0" presId="urn:microsoft.com/office/officeart/2005/8/layout/hierarchy1"/>
    <dgm:cxn modelId="{C97FD541-5C54-4937-8AD2-7939BA418A70}" type="presParOf" srcId="{3003F1B5-1257-4974-9C45-A20D0A3E4526}" destId="{B8A9D76E-11C7-40C6-AD4C-55027BBA86F1}" srcOrd="0" destOrd="0" presId="urn:microsoft.com/office/officeart/2005/8/layout/hierarchy1"/>
    <dgm:cxn modelId="{1A8B18DF-6454-4B53-BF04-D046EFEB2BC5}" type="presParOf" srcId="{3003F1B5-1257-4974-9C45-A20D0A3E4526}" destId="{4DB4821E-E5E0-4E45-BB38-152B511E4337}" srcOrd="1" destOrd="0" presId="urn:microsoft.com/office/officeart/2005/8/layout/hierarchy1"/>
    <dgm:cxn modelId="{8BD00767-4F55-40E2-8AAF-A52B42699776}" type="presParOf" srcId="{D9BFC577-7B3A-4C4C-B45E-762E2B7E10BF}" destId="{6A46262D-D444-42A9-9D53-86B68790E0D9}" srcOrd="1" destOrd="0" presId="urn:microsoft.com/office/officeart/2005/8/layout/hierarchy1"/>
    <dgm:cxn modelId="{094799E6-7E46-4F3A-823A-4D0FA0BDBA0F}" type="presParOf" srcId="{F0FC94AD-24DF-4B62-9A9D-17F119BB1A7C}" destId="{C4D912E7-B486-4B23-B926-6C8AFEB51E96}" srcOrd="4" destOrd="0" presId="urn:microsoft.com/office/officeart/2005/8/layout/hierarchy1"/>
    <dgm:cxn modelId="{0E055B09-4AD1-4090-8B65-09826EEEF20B}" type="presParOf" srcId="{F0FC94AD-24DF-4B62-9A9D-17F119BB1A7C}" destId="{45FED7C2-2D34-4507-88E1-587CCD716E16}" srcOrd="5" destOrd="0" presId="urn:microsoft.com/office/officeart/2005/8/layout/hierarchy1"/>
    <dgm:cxn modelId="{ED9C0BDC-2447-4DB4-96C5-BE8BB0090783}" type="presParOf" srcId="{45FED7C2-2D34-4507-88E1-587CCD716E16}" destId="{1692844B-C5FB-4B24-AC55-353C2C8B3B3E}" srcOrd="0" destOrd="0" presId="urn:microsoft.com/office/officeart/2005/8/layout/hierarchy1"/>
    <dgm:cxn modelId="{36C5D05C-5F33-4239-A497-86D895DECE51}" type="presParOf" srcId="{1692844B-C5FB-4B24-AC55-353C2C8B3B3E}" destId="{F135C8AB-862B-4F60-879A-FC88F1C1AF14}" srcOrd="0" destOrd="0" presId="urn:microsoft.com/office/officeart/2005/8/layout/hierarchy1"/>
    <dgm:cxn modelId="{4A22CF4F-D228-414C-B75E-24386E75CD70}" type="presParOf" srcId="{1692844B-C5FB-4B24-AC55-353C2C8B3B3E}" destId="{4DCD652A-3D5D-4640-AA01-1FE98F534176}" srcOrd="1" destOrd="0" presId="urn:microsoft.com/office/officeart/2005/8/layout/hierarchy1"/>
    <dgm:cxn modelId="{029BF180-9BE4-4979-8C2A-2FD33BCCB159}" type="presParOf" srcId="{45FED7C2-2D34-4507-88E1-587CCD716E16}" destId="{18874EF4-9589-4061-B473-856338922310}" srcOrd="1" destOrd="0" presId="urn:microsoft.com/office/officeart/2005/8/layout/hierarchy1"/>
    <dgm:cxn modelId="{8581358F-CB80-4F80-B6A8-AF038C0B4AE8}" type="presParOf" srcId="{DAFE97C6-AD99-46D0-A5E8-17527D12A207}" destId="{25EA37A2-4E07-44B7-9B9B-78B1EF02D52D}" srcOrd="2" destOrd="0" presId="urn:microsoft.com/office/officeart/2005/8/layout/hierarchy1"/>
    <dgm:cxn modelId="{889B1684-0769-422D-AAA1-A65BA5EA6189}" type="presParOf" srcId="{DAFE97C6-AD99-46D0-A5E8-17527D12A207}" destId="{73285EAF-4777-4723-A706-3760FB1EDC7D}" srcOrd="3" destOrd="0" presId="urn:microsoft.com/office/officeart/2005/8/layout/hierarchy1"/>
    <dgm:cxn modelId="{12A88106-F441-4804-A4E9-E0692655A1EE}" type="presParOf" srcId="{73285EAF-4777-4723-A706-3760FB1EDC7D}" destId="{AA709D20-0632-4503-801A-372C82CBC485}" srcOrd="0" destOrd="0" presId="urn:microsoft.com/office/officeart/2005/8/layout/hierarchy1"/>
    <dgm:cxn modelId="{88977EF2-B858-470C-AEE9-4F7B594C751E}" type="presParOf" srcId="{AA709D20-0632-4503-801A-372C82CBC485}" destId="{C1F15CB4-EE87-43C6-B0D7-12327C4B7FEB}" srcOrd="0" destOrd="0" presId="urn:microsoft.com/office/officeart/2005/8/layout/hierarchy1"/>
    <dgm:cxn modelId="{C6F3F2A2-E46D-4791-8CD0-3381AB8B4EDF}" type="presParOf" srcId="{AA709D20-0632-4503-801A-372C82CBC485}" destId="{E65DAC5A-BEC7-4850-A6EB-1FCC0AE20E89}" srcOrd="1" destOrd="0" presId="urn:microsoft.com/office/officeart/2005/8/layout/hierarchy1"/>
    <dgm:cxn modelId="{B7BD75C7-A96D-413D-9C3B-79990D1E8D5C}" type="presParOf" srcId="{73285EAF-4777-4723-A706-3760FB1EDC7D}" destId="{5AF114C8-2084-44FA-85F5-26CC3FFDFF2C}" srcOrd="1" destOrd="0" presId="urn:microsoft.com/office/officeart/2005/8/layout/hierarchy1"/>
    <dgm:cxn modelId="{9CB76E29-1C35-434E-904C-F85E78B57D1E}" type="presParOf" srcId="{5AF114C8-2084-44FA-85F5-26CC3FFDFF2C}" destId="{5159AFA0-2767-4455-8EB1-9DA1EDA98503}" srcOrd="0" destOrd="0" presId="urn:microsoft.com/office/officeart/2005/8/layout/hierarchy1"/>
    <dgm:cxn modelId="{15783FA5-6AAE-4E74-BB57-CA8F79AEB9B7}" type="presParOf" srcId="{5AF114C8-2084-44FA-85F5-26CC3FFDFF2C}" destId="{0556AEAF-301C-4F5B-A29E-5FE00E295C70}" srcOrd="1" destOrd="0" presId="urn:microsoft.com/office/officeart/2005/8/layout/hierarchy1"/>
    <dgm:cxn modelId="{7C89812F-699E-467A-8F53-04A63493FC69}" type="presParOf" srcId="{0556AEAF-301C-4F5B-A29E-5FE00E295C70}" destId="{1458714C-F6D1-4E0A-A06F-D824E05340E9}" srcOrd="0" destOrd="0" presId="urn:microsoft.com/office/officeart/2005/8/layout/hierarchy1"/>
    <dgm:cxn modelId="{74F2AFE3-623A-4774-B2E1-2FD54D2142BB}" type="presParOf" srcId="{1458714C-F6D1-4E0A-A06F-D824E05340E9}" destId="{018CDB5A-8299-4E90-83DF-B0C18796AF2C}" srcOrd="0" destOrd="0" presId="urn:microsoft.com/office/officeart/2005/8/layout/hierarchy1"/>
    <dgm:cxn modelId="{27B9A25E-0CBA-4460-880D-D9F19DB5C695}" type="presParOf" srcId="{1458714C-F6D1-4E0A-A06F-D824E05340E9}" destId="{06E775B4-AF27-4650-B251-45D28F5BC866}" srcOrd="1" destOrd="0" presId="urn:microsoft.com/office/officeart/2005/8/layout/hierarchy1"/>
    <dgm:cxn modelId="{59A58D6E-81B6-4860-9064-AEFA54F7C87B}" type="presParOf" srcId="{0556AEAF-301C-4F5B-A29E-5FE00E295C70}" destId="{19BA6D13-F6E3-4966-A0AB-10F2AFC9B80B}" srcOrd="1" destOrd="0" presId="urn:microsoft.com/office/officeart/2005/8/layout/hierarchy1"/>
    <dgm:cxn modelId="{361D3BE2-C553-4F25-9DBA-606BAAA87EB8}" type="presParOf" srcId="{DAFE97C6-AD99-46D0-A5E8-17527D12A207}" destId="{2846DED4-3AE5-4C13-86DF-45E951FC9FEB}" srcOrd="4" destOrd="0" presId="urn:microsoft.com/office/officeart/2005/8/layout/hierarchy1"/>
    <dgm:cxn modelId="{B54A26BE-35EB-4C44-B21B-139F7192A94C}" type="presParOf" srcId="{DAFE97C6-AD99-46D0-A5E8-17527D12A207}" destId="{072CC57B-A419-4C45-AEED-C3BA1819AEF3}" srcOrd="5" destOrd="0" presId="urn:microsoft.com/office/officeart/2005/8/layout/hierarchy1"/>
    <dgm:cxn modelId="{4C481AC5-0739-4A31-9926-68F1670D139A}" type="presParOf" srcId="{072CC57B-A419-4C45-AEED-C3BA1819AEF3}" destId="{E7A9B6A2-E432-42FB-9885-0F59A8247080}" srcOrd="0" destOrd="0" presId="urn:microsoft.com/office/officeart/2005/8/layout/hierarchy1"/>
    <dgm:cxn modelId="{DFDD2D2F-4962-4AA7-8239-79FB4F33E42A}" type="presParOf" srcId="{E7A9B6A2-E432-42FB-9885-0F59A8247080}" destId="{41808B29-9F66-4894-812A-DBF891E280E0}" srcOrd="0" destOrd="0" presId="urn:microsoft.com/office/officeart/2005/8/layout/hierarchy1"/>
    <dgm:cxn modelId="{0FD567AC-ED37-43B2-9327-039D687A3F7B}" type="presParOf" srcId="{E7A9B6A2-E432-42FB-9885-0F59A8247080}" destId="{C3785D29-6BEA-447A-90F1-FF356FBCB607}" srcOrd="1" destOrd="0" presId="urn:microsoft.com/office/officeart/2005/8/layout/hierarchy1"/>
    <dgm:cxn modelId="{843F654B-B550-4DC9-AA70-2C5615B52401}" type="presParOf" srcId="{072CC57B-A419-4C45-AEED-C3BA1819AEF3}" destId="{65F6501D-7CFE-465C-8782-7E47F7ACB254}" srcOrd="1" destOrd="0" presId="urn:microsoft.com/office/officeart/2005/8/layout/hierarchy1"/>
    <dgm:cxn modelId="{A80358CF-E10A-47D0-ADA8-891A9AAA1288}" type="presParOf" srcId="{65F6501D-7CFE-465C-8782-7E47F7ACB254}" destId="{1B261C95-1A86-4887-9D14-D3C5615DE474}" srcOrd="0" destOrd="0" presId="urn:microsoft.com/office/officeart/2005/8/layout/hierarchy1"/>
    <dgm:cxn modelId="{C31CDD9B-1F51-4B06-816E-56D305E25305}" type="presParOf" srcId="{65F6501D-7CFE-465C-8782-7E47F7ACB254}" destId="{1B445604-89B8-4CA6-909A-C75B35FDA382}" srcOrd="1" destOrd="0" presId="urn:microsoft.com/office/officeart/2005/8/layout/hierarchy1"/>
    <dgm:cxn modelId="{E4459EAD-DE59-43A7-BD3E-3B501E63A012}" type="presParOf" srcId="{1B445604-89B8-4CA6-909A-C75B35FDA382}" destId="{3CE90F24-8892-4BDF-B6AE-A0FC79A59E12}" srcOrd="0" destOrd="0" presId="urn:microsoft.com/office/officeart/2005/8/layout/hierarchy1"/>
    <dgm:cxn modelId="{E5988116-EE5F-470D-8011-10FE621664BD}" type="presParOf" srcId="{3CE90F24-8892-4BDF-B6AE-A0FC79A59E12}" destId="{6D5A9FF1-6D34-49AE-B963-74E64020A2C6}" srcOrd="0" destOrd="0" presId="urn:microsoft.com/office/officeart/2005/8/layout/hierarchy1"/>
    <dgm:cxn modelId="{0EAF1FE0-A49E-49E8-B0BC-A7665FABD6B3}" type="presParOf" srcId="{3CE90F24-8892-4BDF-B6AE-A0FC79A59E12}" destId="{895880E4-961E-4EF8-99D0-104D4E7B42CD}" srcOrd="1" destOrd="0" presId="urn:microsoft.com/office/officeart/2005/8/layout/hierarchy1"/>
    <dgm:cxn modelId="{FE5B00CE-0AE0-4674-88BF-282BE3F71227}" type="presParOf" srcId="{1B445604-89B8-4CA6-909A-C75B35FDA382}" destId="{F1AF9954-208C-49F3-B1E5-BBEE2AEACA2D}" srcOrd="1" destOrd="0" presId="urn:microsoft.com/office/officeart/2005/8/layout/hierarchy1"/>
    <dgm:cxn modelId="{C7CFFAFE-8D9D-45E5-BC44-3D4C09A2B8CD}" type="presParOf" srcId="{18985590-B31C-402B-8CFB-223A48E7CC90}" destId="{B8469BD1-5CDD-4C13-927C-7A0D559283CD}" srcOrd="1" destOrd="0" presId="urn:microsoft.com/office/officeart/2005/8/layout/hierarchy1"/>
    <dgm:cxn modelId="{8BAA393B-CE04-41BB-B113-88187CCAC706}" type="presParOf" srcId="{B8469BD1-5CDD-4C13-927C-7A0D559283CD}" destId="{F100CBB1-8DE7-439E-A14D-9CF386412627}" srcOrd="0" destOrd="0" presId="urn:microsoft.com/office/officeart/2005/8/layout/hierarchy1"/>
    <dgm:cxn modelId="{BB983F60-546B-4995-B264-89687B896D0C}" type="presParOf" srcId="{F100CBB1-8DE7-439E-A14D-9CF386412627}" destId="{95785FA8-7E08-4D47-B1C3-23DFFAC94738}" srcOrd="0" destOrd="0" presId="urn:microsoft.com/office/officeart/2005/8/layout/hierarchy1"/>
    <dgm:cxn modelId="{802B2795-550D-401C-B3B2-68B0C4648FF3}" type="presParOf" srcId="{F100CBB1-8DE7-439E-A14D-9CF386412627}" destId="{1F549B35-F1F6-45B0-825A-4EA1F330F6AA}" srcOrd="1" destOrd="0" presId="urn:microsoft.com/office/officeart/2005/8/layout/hierarchy1"/>
    <dgm:cxn modelId="{DE111B6A-FA18-4222-852E-C9310DCB2AA1}" type="presParOf" srcId="{B8469BD1-5CDD-4C13-927C-7A0D559283CD}" destId="{012378DD-5272-4DFE-9D63-DD4D76E8D9A3}" srcOrd="1" destOrd="0" presId="urn:microsoft.com/office/officeart/2005/8/layout/hierarchy1"/>
    <dgm:cxn modelId="{8BADF036-B38B-4172-AAF4-0C9516B32101}" type="presParOf" srcId="{18985590-B31C-402B-8CFB-223A48E7CC90}" destId="{E1483DC6-8660-447A-A4F5-53E89C7D2CB1}" srcOrd="2" destOrd="0" presId="urn:microsoft.com/office/officeart/2005/8/layout/hierarchy1"/>
    <dgm:cxn modelId="{FD4EE173-0A70-4CDF-9E7E-F13DE33ABA53}" type="presParOf" srcId="{E1483DC6-8660-447A-A4F5-53E89C7D2CB1}" destId="{A1342A25-4C18-4D5E-8CEE-1472FEA4E33B}" srcOrd="0" destOrd="0" presId="urn:microsoft.com/office/officeart/2005/8/layout/hierarchy1"/>
    <dgm:cxn modelId="{91B77774-F077-4EB5-8BFC-765CAD60A254}" type="presParOf" srcId="{A1342A25-4C18-4D5E-8CEE-1472FEA4E33B}" destId="{C32258B5-A0CF-4996-9062-EDCDFACFA9B2}" srcOrd="0" destOrd="0" presId="urn:microsoft.com/office/officeart/2005/8/layout/hierarchy1"/>
    <dgm:cxn modelId="{FB3D4368-84D6-4C24-8BB9-C831AAEA7275}" type="presParOf" srcId="{A1342A25-4C18-4D5E-8CEE-1472FEA4E33B}" destId="{A6666BA9-7136-4407-B57D-CAF684296147}" srcOrd="1" destOrd="0" presId="urn:microsoft.com/office/officeart/2005/8/layout/hierarchy1"/>
    <dgm:cxn modelId="{3E6DDB25-C000-497D-A3B9-882E82E14248}" type="presParOf" srcId="{E1483DC6-8660-447A-A4F5-53E89C7D2CB1}" destId="{66EF8380-8A1C-4FCC-8E76-FC8E7CA9C970}" srcOrd="1" destOrd="0" presId="urn:microsoft.com/office/officeart/2005/8/layout/hierarchy1"/>
    <dgm:cxn modelId="{17E60EC9-9B25-433E-81F0-1F500C74BCB4}" type="presParOf" srcId="{18985590-B31C-402B-8CFB-223A48E7CC90}" destId="{BC53311B-B489-43FE-A7B0-5147B24AEB2A}" srcOrd="3" destOrd="0" presId="urn:microsoft.com/office/officeart/2005/8/layout/hierarchy1"/>
    <dgm:cxn modelId="{0A6FF92A-317A-4AA0-BEDB-61ADF5DAD733}" type="presParOf" srcId="{BC53311B-B489-43FE-A7B0-5147B24AEB2A}" destId="{B82DC932-F646-400D-8C94-83D59BFCC3B0}" srcOrd="0" destOrd="0" presId="urn:microsoft.com/office/officeart/2005/8/layout/hierarchy1"/>
    <dgm:cxn modelId="{E9049D1D-6848-4029-A772-1DB25167922B}" type="presParOf" srcId="{B82DC932-F646-400D-8C94-83D59BFCC3B0}" destId="{8CC5A06F-997F-4FC6-9C11-12CC28363EC9}" srcOrd="0" destOrd="0" presId="urn:microsoft.com/office/officeart/2005/8/layout/hierarchy1"/>
    <dgm:cxn modelId="{372E340A-E572-49E7-889D-16D473640CDB}" type="presParOf" srcId="{B82DC932-F646-400D-8C94-83D59BFCC3B0}" destId="{396AD2A7-8F75-4440-8AEB-24FEB8A1185B}" srcOrd="1" destOrd="0" presId="urn:microsoft.com/office/officeart/2005/8/layout/hierarchy1"/>
    <dgm:cxn modelId="{CD4AB749-469A-44B2-B8C2-E0E04F6DF392}" type="presParOf" srcId="{BC53311B-B489-43FE-A7B0-5147B24AEB2A}" destId="{516F1D6C-EB03-46E6-9E66-3F23B694ABA9}" srcOrd="1" destOrd="0" presId="urn:microsoft.com/office/officeart/2005/8/layout/hierarchy1"/>
    <dgm:cxn modelId="{9BD8D73C-B39D-4B6A-8C69-1AF5D73D9971}" type="presParOf" srcId="{18985590-B31C-402B-8CFB-223A48E7CC90}" destId="{1FDB7C68-0F2D-4408-A6FF-021AB33D22C6}" srcOrd="4" destOrd="0" presId="urn:microsoft.com/office/officeart/2005/8/layout/hierarchy1"/>
    <dgm:cxn modelId="{70EBBFB9-71F0-40F1-AD54-A55EE2448D3B}" type="presParOf" srcId="{1FDB7C68-0F2D-4408-A6FF-021AB33D22C6}" destId="{84DE36F4-5CE4-4ED1-BDC2-51E04DB6B197}" srcOrd="0" destOrd="0" presId="urn:microsoft.com/office/officeart/2005/8/layout/hierarchy1"/>
    <dgm:cxn modelId="{D81826D7-0645-4B55-9E79-3E23D0745D19}" type="presParOf" srcId="{84DE36F4-5CE4-4ED1-BDC2-51E04DB6B197}" destId="{C8072987-9906-46BA-8E76-6945B8187F27}" srcOrd="0" destOrd="0" presId="urn:microsoft.com/office/officeart/2005/8/layout/hierarchy1"/>
    <dgm:cxn modelId="{2C38B2C6-F1D3-4DB1-94A1-684B1BF4AD10}" type="presParOf" srcId="{84DE36F4-5CE4-4ED1-BDC2-51E04DB6B197}" destId="{0A03068C-405B-4AE8-A0D2-794EEA3374B2}" srcOrd="1" destOrd="0" presId="urn:microsoft.com/office/officeart/2005/8/layout/hierarchy1"/>
    <dgm:cxn modelId="{06D033D4-B48B-45D7-9D0B-722DBBD4614C}" type="presParOf" srcId="{1FDB7C68-0F2D-4408-A6FF-021AB33D22C6}" destId="{4BA0CB15-6420-486E-B5CD-58573BAAF5D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1E86BD-D2FF-4B5D-BF00-66775F9AE711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09CD13A-A952-45DD-A34F-728A31316F10}">
      <dgm:prSet phldrT="[Text]" custT="1"/>
      <dgm:spPr/>
      <dgm:t>
        <a:bodyPr/>
        <a:lstStyle/>
        <a:p>
          <a:r>
            <a:rPr lang="en-US" sz="1600" b="1" dirty="0">
              <a:latin typeface="+mn-lt"/>
            </a:rPr>
            <a:t>2017</a:t>
          </a:r>
        </a:p>
      </dgm:t>
    </dgm:pt>
    <dgm:pt modelId="{30B38F4B-E618-4507-BBB6-290D26465F2F}" type="parTrans" cxnId="{A18E16E8-E79D-4EAA-98D1-2DB08437AD62}">
      <dgm:prSet/>
      <dgm:spPr/>
      <dgm:t>
        <a:bodyPr/>
        <a:lstStyle/>
        <a:p>
          <a:endParaRPr lang="en-US"/>
        </a:p>
      </dgm:t>
    </dgm:pt>
    <dgm:pt modelId="{ABA6D78B-6C6E-4AC3-86DD-669AA42355A1}" type="sibTrans" cxnId="{A18E16E8-E79D-4EAA-98D1-2DB08437AD62}">
      <dgm:prSet/>
      <dgm:spPr/>
      <dgm:t>
        <a:bodyPr/>
        <a:lstStyle/>
        <a:p>
          <a:endParaRPr lang="en-US"/>
        </a:p>
      </dgm:t>
    </dgm:pt>
    <dgm:pt modelId="{498572E6-23FB-4E80-92B3-30A84EEF2E54}">
      <dgm:prSet custT="1"/>
      <dgm:spPr/>
      <dgm:t>
        <a:bodyPr/>
        <a:lstStyle/>
        <a:p>
          <a:r>
            <a:rPr lang="en-US" sz="1400" b="0" i="0" dirty="0">
              <a:latin typeface="+mn-lt"/>
              <a:cs typeface="Times New Roman" pitchFamily="18" charset="0"/>
            </a:rPr>
            <a:t>3.735 County millage (0% increase)</a:t>
          </a:r>
          <a:endParaRPr lang="en-US" sz="1400" b="0" i="0" dirty="0">
            <a:latin typeface="+mn-lt"/>
          </a:endParaRPr>
        </a:p>
      </dgm:t>
    </dgm:pt>
    <dgm:pt modelId="{DCA110A8-52AC-4792-89C9-528348B59676}" type="parTrans" cxnId="{33CDEFBC-43A4-40AF-8A97-9FA9EAF25EAF}">
      <dgm:prSet/>
      <dgm:spPr/>
      <dgm:t>
        <a:bodyPr/>
        <a:lstStyle/>
        <a:p>
          <a:endParaRPr lang="en-US"/>
        </a:p>
      </dgm:t>
    </dgm:pt>
    <dgm:pt modelId="{F0EC99AE-628F-4B56-8AEB-A7BF3F2F351A}" type="sibTrans" cxnId="{33CDEFBC-43A4-40AF-8A97-9FA9EAF25EAF}">
      <dgm:prSet/>
      <dgm:spPr/>
      <dgm:t>
        <a:bodyPr/>
        <a:lstStyle/>
        <a:p>
          <a:endParaRPr lang="en-US"/>
        </a:p>
      </dgm:t>
    </dgm:pt>
    <dgm:pt modelId="{5EAD99A6-22D2-40FC-A7F8-7327CD958A61}">
      <dgm:prSet phldrT="[Text]" custT="1"/>
      <dgm:spPr/>
      <dgm:t>
        <a:bodyPr/>
        <a:lstStyle/>
        <a:p>
          <a:r>
            <a:rPr lang="en-US" sz="1600" b="1" dirty="0">
              <a:latin typeface="+mn-lt"/>
            </a:rPr>
            <a:t>2018</a:t>
          </a:r>
        </a:p>
      </dgm:t>
    </dgm:pt>
    <dgm:pt modelId="{5A0D256E-825D-4F13-94BA-72184425C7F4}" type="parTrans" cxnId="{3CDF4434-184C-4600-9CE8-D7BE78CC7506}">
      <dgm:prSet/>
      <dgm:spPr/>
      <dgm:t>
        <a:bodyPr/>
        <a:lstStyle/>
        <a:p>
          <a:endParaRPr lang="en-US"/>
        </a:p>
      </dgm:t>
    </dgm:pt>
    <dgm:pt modelId="{F9E6FC79-9021-4682-888A-4B79CA22EB11}" type="sibTrans" cxnId="{3CDF4434-184C-4600-9CE8-D7BE78CC7506}">
      <dgm:prSet/>
      <dgm:spPr/>
      <dgm:t>
        <a:bodyPr/>
        <a:lstStyle/>
        <a:p>
          <a:endParaRPr lang="en-US"/>
        </a:p>
      </dgm:t>
    </dgm:pt>
    <dgm:pt modelId="{8E3C4E46-8343-4561-BDE6-5C2AF9BF64EA}">
      <dgm:prSet custT="1"/>
      <dgm:spPr/>
      <dgm:t>
        <a:bodyPr/>
        <a:lstStyle/>
        <a:p>
          <a:endParaRPr lang="en-US" sz="1200" b="0" i="0" dirty="0">
            <a:latin typeface="+mn-lt"/>
          </a:endParaRPr>
        </a:p>
      </dgm:t>
    </dgm:pt>
    <dgm:pt modelId="{EB3D4619-90C3-4EB6-AAD4-B9859930204E}" type="parTrans" cxnId="{E3287587-406F-4B49-8923-7C45E1BDFDB0}">
      <dgm:prSet/>
      <dgm:spPr/>
      <dgm:t>
        <a:bodyPr/>
        <a:lstStyle/>
        <a:p>
          <a:endParaRPr lang="en-US"/>
        </a:p>
      </dgm:t>
    </dgm:pt>
    <dgm:pt modelId="{2BBFE119-8EBB-4279-B25F-A439741D99E9}" type="sibTrans" cxnId="{E3287587-406F-4B49-8923-7C45E1BDFDB0}">
      <dgm:prSet/>
      <dgm:spPr/>
      <dgm:t>
        <a:bodyPr/>
        <a:lstStyle/>
        <a:p>
          <a:endParaRPr lang="en-US"/>
        </a:p>
      </dgm:t>
    </dgm:pt>
    <dgm:pt modelId="{7732E189-7834-4A2A-BF86-CB3CCF5040CF}">
      <dgm:prSet custT="1"/>
      <dgm:spPr/>
      <dgm:t>
        <a:bodyPr/>
        <a:lstStyle/>
        <a:p>
          <a:r>
            <a:rPr lang="en-US" sz="1600" b="1" dirty="0">
              <a:latin typeface="+mn-lt"/>
              <a:cs typeface="Times New Roman" pitchFamily="18" charset="0"/>
            </a:rPr>
            <a:t>2019</a:t>
          </a:r>
        </a:p>
      </dgm:t>
    </dgm:pt>
    <dgm:pt modelId="{12B5D89F-54C2-4D0D-92D4-C5252D728698}" type="parTrans" cxnId="{4EE20D45-DE1B-4243-8004-BA99CD94AE69}">
      <dgm:prSet/>
      <dgm:spPr/>
      <dgm:t>
        <a:bodyPr/>
        <a:lstStyle/>
        <a:p>
          <a:endParaRPr lang="en-US"/>
        </a:p>
      </dgm:t>
    </dgm:pt>
    <dgm:pt modelId="{90EBBD5F-499B-4A76-8904-13A6A230AFB7}" type="sibTrans" cxnId="{4EE20D45-DE1B-4243-8004-BA99CD94AE69}">
      <dgm:prSet/>
      <dgm:spPr/>
      <dgm:t>
        <a:bodyPr/>
        <a:lstStyle/>
        <a:p>
          <a:endParaRPr lang="en-US"/>
        </a:p>
      </dgm:t>
    </dgm:pt>
    <dgm:pt modelId="{ACF54995-1B52-4BFD-A935-11162D06AD0E}">
      <dgm:prSet custT="1"/>
      <dgm:spPr/>
      <dgm:t>
        <a:bodyPr/>
        <a:lstStyle/>
        <a:p>
          <a:r>
            <a:rPr lang="en-US" sz="1400" b="0" i="0" dirty="0">
              <a:latin typeface="+mn-lt"/>
              <a:cs typeface="Times New Roman" pitchFamily="18" charset="0"/>
            </a:rPr>
            <a:t>2.911 County millage (0% increase)</a:t>
          </a:r>
          <a:endParaRPr lang="en-US" sz="1400" b="0" dirty="0">
            <a:latin typeface="+mn-lt"/>
            <a:cs typeface="Times New Roman" pitchFamily="18" charset="0"/>
          </a:endParaRPr>
        </a:p>
      </dgm:t>
    </dgm:pt>
    <dgm:pt modelId="{B7587DD7-A4D3-4142-B604-D2A279B65DC9}" type="parTrans" cxnId="{6F2365F6-4489-4E23-B077-B7365DBD4136}">
      <dgm:prSet/>
      <dgm:spPr/>
      <dgm:t>
        <a:bodyPr/>
        <a:lstStyle/>
        <a:p>
          <a:endParaRPr lang="en-US"/>
        </a:p>
      </dgm:t>
    </dgm:pt>
    <dgm:pt modelId="{FCC68729-C301-4129-9B85-536B2D76ED69}" type="sibTrans" cxnId="{6F2365F6-4489-4E23-B077-B7365DBD4136}">
      <dgm:prSet/>
      <dgm:spPr/>
      <dgm:t>
        <a:bodyPr/>
        <a:lstStyle/>
        <a:p>
          <a:endParaRPr lang="en-US"/>
        </a:p>
      </dgm:t>
    </dgm:pt>
    <dgm:pt modelId="{E1BA76E1-9752-4B36-A2E2-F9F6ABEF3105}">
      <dgm:prSet phldrT="[Text]" custT="1"/>
      <dgm:spPr/>
      <dgm:t>
        <a:bodyPr/>
        <a:lstStyle/>
        <a:p>
          <a:r>
            <a:rPr lang="en-US" sz="1600" b="1" dirty="0">
              <a:latin typeface="+mn-lt"/>
            </a:rPr>
            <a:t>2020</a:t>
          </a:r>
        </a:p>
      </dgm:t>
    </dgm:pt>
    <dgm:pt modelId="{FB999BEB-C962-4517-9E26-3D8A8EECD012}" type="parTrans" cxnId="{8D0BC2BB-58A5-4603-92C7-7132BA30824F}">
      <dgm:prSet/>
      <dgm:spPr/>
      <dgm:t>
        <a:bodyPr/>
        <a:lstStyle/>
        <a:p>
          <a:endParaRPr lang="en-US"/>
        </a:p>
      </dgm:t>
    </dgm:pt>
    <dgm:pt modelId="{FBEF22C2-94FA-4B60-BEB9-F9EE71F0D96C}" type="sibTrans" cxnId="{8D0BC2BB-58A5-4603-92C7-7132BA30824F}">
      <dgm:prSet/>
      <dgm:spPr/>
      <dgm:t>
        <a:bodyPr/>
        <a:lstStyle/>
        <a:p>
          <a:endParaRPr lang="en-US"/>
        </a:p>
      </dgm:t>
    </dgm:pt>
    <dgm:pt modelId="{892D84AE-327C-4E6D-A40E-3FD894FC7B9D}">
      <dgm:prSet custT="1"/>
      <dgm:spPr/>
      <dgm:t>
        <a:bodyPr/>
        <a:lstStyle/>
        <a:p>
          <a:r>
            <a:rPr lang="en-US" sz="1400" b="0" i="0" dirty="0">
              <a:latin typeface="+mn-lt"/>
              <a:cs typeface="Times New Roman" pitchFamily="18" charset="0"/>
            </a:rPr>
            <a:t>2.911 County millage (0% increase)</a:t>
          </a:r>
          <a:endParaRPr lang="en-US" sz="1400" b="0" i="0" dirty="0">
            <a:latin typeface="+mn-lt"/>
          </a:endParaRPr>
        </a:p>
      </dgm:t>
    </dgm:pt>
    <dgm:pt modelId="{87DCCC13-2EF5-4218-8E29-65629727C2A7}" type="parTrans" cxnId="{E91C9D8F-2811-4621-94ED-B3880E408899}">
      <dgm:prSet/>
      <dgm:spPr/>
      <dgm:t>
        <a:bodyPr/>
        <a:lstStyle/>
        <a:p>
          <a:endParaRPr lang="en-US"/>
        </a:p>
      </dgm:t>
    </dgm:pt>
    <dgm:pt modelId="{17D765F5-D23E-4305-A671-11718F3C6815}" type="sibTrans" cxnId="{E91C9D8F-2811-4621-94ED-B3880E408899}">
      <dgm:prSet/>
      <dgm:spPr/>
      <dgm:t>
        <a:bodyPr/>
        <a:lstStyle/>
        <a:p>
          <a:endParaRPr lang="en-US"/>
        </a:p>
      </dgm:t>
    </dgm:pt>
    <dgm:pt modelId="{A4DB73CF-5A9C-48E5-862B-4A411E368157}">
      <dgm:prSet phldrT="[Text]" custT="1"/>
      <dgm:spPr/>
      <dgm:t>
        <a:bodyPr/>
        <a:lstStyle/>
        <a:p>
          <a:r>
            <a:rPr lang="en-US" sz="1600" b="1" dirty="0">
              <a:latin typeface="+mn-lt"/>
            </a:rPr>
            <a:t>2021</a:t>
          </a:r>
        </a:p>
      </dgm:t>
    </dgm:pt>
    <dgm:pt modelId="{B233BF5D-227E-4320-8C7A-4D937468040A}" type="parTrans" cxnId="{D6809124-6681-4EA0-9730-50D0AF6DC46E}">
      <dgm:prSet/>
      <dgm:spPr/>
      <dgm:t>
        <a:bodyPr/>
        <a:lstStyle/>
        <a:p>
          <a:endParaRPr lang="en-US"/>
        </a:p>
      </dgm:t>
    </dgm:pt>
    <dgm:pt modelId="{BAB3260F-BB62-4A24-B2D0-2DB29958CEA4}" type="sibTrans" cxnId="{D6809124-6681-4EA0-9730-50D0AF6DC46E}">
      <dgm:prSet/>
      <dgm:spPr/>
      <dgm:t>
        <a:bodyPr/>
        <a:lstStyle/>
        <a:p>
          <a:endParaRPr lang="en-US"/>
        </a:p>
      </dgm:t>
    </dgm:pt>
    <dgm:pt modelId="{534F65F8-C2CF-4558-B76A-3A756F3D4700}">
      <dgm:prSet custT="1"/>
      <dgm:spPr/>
      <dgm:t>
        <a:bodyPr/>
        <a:lstStyle/>
        <a:p>
          <a:r>
            <a:rPr lang="en-US" sz="1400" b="0" i="0" dirty="0">
              <a:latin typeface="+mn-lt"/>
              <a:cs typeface="Times New Roman" pitchFamily="18" charset="0"/>
            </a:rPr>
            <a:t>2.911 County millage (0% increase)</a:t>
          </a:r>
          <a:endParaRPr lang="en-US" sz="1400" b="0" i="0" dirty="0">
            <a:latin typeface="+mn-lt"/>
          </a:endParaRPr>
        </a:p>
      </dgm:t>
    </dgm:pt>
    <dgm:pt modelId="{4FC9BDC0-251C-4A7F-A632-6E8E6C1126F4}" type="parTrans" cxnId="{A0151C12-066A-4658-A5B9-C4E86ADF034B}">
      <dgm:prSet/>
      <dgm:spPr/>
      <dgm:t>
        <a:bodyPr/>
        <a:lstStyle/>
        <a:p>
          <a:endParaRPr lang="en-US"/>
        </a:p>
      </dgm:t>
    </dgm:pt>
    <dgm:pt modelId="{D544677D-C42E-4AD2-A2DF-62EC83A1FDBE}" type="sibTrans" cxnId="{A0151C12-066A-4658-A5B9-C4E86ADF034B}">
      <dgm:prSet/>
      <dgm:spPr/>
      <dgm:t>
        <a:bodyPr/>
        <a:lstStyle/>
        <a:p>
          <a:endParaRPr lang="en-US"/>
        </a:p>
      </dgm:t>
    </dgm:pt>
    <dgm:pt modelId="{3D8C83EE-8AF9-4E1A-B778-21EE499A3E6C}">
      <dgm:prSet custT="1"/>
      <dgm:spPr/>
      <dgm:t>
        <a:bodyPr/>
        <a:lstStyle/>
        <a:p>
          <a:r>
            <a:rPr lang="en-US" sz="1600" b="1" dirty="0">
              <a:latin typeface="+mn-lt"/>
            </a:rPr>
            <a:t>2022</a:t>
          </a:r>
        </a:p>
      </dgm:t>
    </dgm:pt>
    <dgm:pt modelId="{145AA74D-BF7E-4626-A2A4-2ACD7EB0331E}" type="parTrans" cxnId="{E0AA1EEE-E4C9-45AC-A7FD-C930B7A41FFC}">
      <dgm:prSet/>
      <dgm:spPr/>
      <dgm:t>
        <a:bodyPr/>
        <a:lstStyle/>
        <a:p>
          <a:endParaRPr lang="en-US"/>
        </a:p>
      </dgm:t>
    </dgm:pt>
    <dgm:pt modelId="{12ABFD67-252D-421B-A36C-3D3985FD5C5E}" type="sibTrans" cxnId="{E0AA1EEE-E4C9-45AC-A7FD-C930B7A41FFC}">
      <dgm:prSet/>
      <dgm:spPr/>
      <dgm:t>
        <a:bodyPr/>
        <a:lstStyle/>
        <a:p>
          <a:endParaRPr lang="en-US"/>
        </a:p>
      </dgm:t>
    </dgm:pt>
    <dgm:pt modelId="{C4F25948-7A71-445D-8B23-9B3ED94AE60D}">
      <dgm:prSet custT="1"/>
      <dgm:spPr/>
      <dgm:t>
        <a:bodyPr/>
        <a:lstStyle/>
        <a:p>
          <a:r>
            <a:rPr lang="en-US" sz="1600" b="1" dirty="0"/>
            <a:t>2023</a:t>
          </a:r>
        </a:p>
      </dgm:t>
    </dgm:pt>
    <dgm:pt modelId="{4E4BB294-4EA8-48B0-ADAA-5908D050BAF2}" type="parTrans" cxnId="{1DF476EE-A5F9-429E-96A9-CF19B92D55C8}">
      <dgm:prSet/>
      <dgm:spPr/>
      <dgm:t>
        <a:bodyPr/>
        <a:lstStyle/>
        <a:p>
          <a:endParaRPr lang="en-US"/>
        </a:p>
      </dgm:t>
    </dgm:pt>
    <dgm:pt modelId="{C5F63A2B-8839-4327-8D77-B3990DA24834}" type="sibTrans" cxnId="{1DF476EE-A5F9-429E-96A9-CF19B92D55C8}">
      <dgm:prSet/>
      <dgm:spPr/>
      <dgm:t>
        <a:bodyPr/>
        <a:lstStyle/>
        <a:p>
          <a:endParaRPr lang="en-US"/>
        </a:p>
      </dgm:t>
    </dgm:pt>
    <dgm:pt modelId="{6B1093C7-2653-4E81-8FCF-7D8303997DCD}">
      <dgm:prSet custT="1"/>
      <dgm:spPr/>
      <dgm:t>
        <a:bodyPr/>
        <a:lstStyle/>
        <a:p>
          <a:r>
            <a:rPr lang="en-US" sz="1400" b="0" i="0" dirty="0">
              <a:latin typeface="+mn-lt"/>
            </a:rPr>
            <a:t>2.911 County millage (0% increase)</a:t>
          </a:r>
        </a:p>
      </dgm:t>
    </dgm:pt>
    <dgm:pt modelId="{96973181-1848-44C0-92CD-2D7034F86FC8}" type="sibTrans" cxnId="{C7462B5C-EF50-4ED9-8AB6-5B01E7C49F97}">
      <dgm:prSet/>
      <dgm:spPr/>
      <dgm:t>
        <a:bodyPr/>
        <a:lstStyle/>
        <a:p>
          <a:endParaRPr lang="en-US"/>
        </a:p>
      </dgm:t>
    </dgm:pt>
    <dgm:pt modelId="{BEF2F5A5-533F-4FD1-8678-9D87A93C3442}" type="parTrans" cxnId="{C7462B5C-EF50-4ED9-8AB6-5B01E7C49F97}">
      <dgm:prSet/>
      <dgm:spPr/>
      <dgm:t>
        <a:bodyPr/>
        <a:lstStyle/>
        <a:p>
          <a:endParaRPr lang="en-US"/>
        </a:p>
      </dgm:t>
    </dgm:pt>
    <dgm:pt modelId="{935BD461-0F43-44F0-B8DA-EDFDBC886CDA}">
      <dgm:prSet custT="1"/>
      <dgm:spPr/>
      <dgm:t>
        <a:bodyPr/>
        <a:lstStyle/>
        <a:p>
          <a:pPr algn="l"/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2.911 County millage (0% increase)</a:t>
          </a:r>
        </a:p>
      </dgm:t>
    </dgm:pt>
    <dgm:pt modelId="{1493EF20-D076-412D-A899-E4A7FAD3FCF3}" type="parTrans" cxnId="{6011EFE0-E41A-4E81-9DC3-41FC66242467}">
      <dgm:prSet/>
      <dgm:spPr/>
      <dgm:t>
        <a:bodyPr/>
        <a:lstStyle/>
        <a:p>
          <a:endParaRPr lang="en-US"/>
        </a:p>
      </dgm:t>
    </dgm:pt>
    <dgm:pt modelId="{2C8215F0-2FA7-46CE-A4BC-5657DE4049B6}" type="sibTrans" cxnId="{6011EFE0-E41A-4E81-9DC3-41FC66242467}">
      <dgm:prSet/>
      <dgm:spPr/>
      <dgm:t>
        <a:bodyPr/>
        <a:lstStyle/>
        <a:p>
          <a:endParaRPr lang="en-US"/>
        </a:p>
      </dgm:t>
    </dgm:pt>
    <dgm:pt modelId="{A4E88028-9E00-4450-9471-9FE5B5856691}">
      <dgm:prSet custT="1"/>
      <dgm:spPr/>
      <dgm:t>
        <a:bodyPr/>
        <a:lstStyle/>
        <a:p>
          <a:pPr algn="ctr"/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2024</a:t>
          </a:r>
        </a:p>
      </dgm:t>
    </dgm:pt>
    <dgm:pt modelId="{692496AC-25CF-41B6-B203-62AEFE3242F9}" type="parTrans" cxnId="{E02C1A0D-59FD-44B7-920D-B687D2683777}">
      <dgm:prSet/>
      <dgm:spPr/>
      <dgm:t>
        <a:bodyPr/>
        <a:lstStyle/>
        <a:p>
          <a:endParaRPr lang="en-US"/>
        </a:p>
      </dgm:t>
    </dgm:pt>
    <dgm:pt modelId="{CB3F6B66-926F-4B66-AB00-BC5E56CD7843}" type="sibTrans" cxnId="{E02C1A0D-59FD-44B7-920D-B687D2683777}">
      <dgm:prSet/>
      <dgm:spPr/>
      <dgm:t>
        <a:bodyPr/>
        <a:lstStyle/>
        <a:p>
          <a:endParaRPr lang="en-US"/>
        </a:p>
      </dgm:t>
    </dgm:pt>
    <dgm:pt modelId="{007F4BFA-0C9D-4290-956A-F22FE06925B9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b="0" i="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2.911 County millage (0% increase)</a:t>
          </a:r>
        </a:p>
      </dgm:t>
    </dgm:pt>
    <dgm:pt modelId="{6BA5F6B6-B832-4F1F-8771-121561CB0465}" type="parTrans" cxnId="{206F8C8F-038C-4175-9311-EB441A75A701}">
      <dgm:prSet/>
      <dgm:spPr/>
      <dgm:t>
        <a:bodyPr/>
        <a:lstStyle/>
        <a:p>
          <a:endParaRPr lang="en-US"/>
        </a:p>
      </dgm:t>
    </dgm:pt>
    <dgm:pt modelId="{907C01DA-FD3B-454A-8778-5ED1B3A2D2D6}" type="sibTrans" cxnId="{206F8C8F-038C-4175-9311-EB441A75A701}">
      <dgm:prSet/>
      <dgm:spPr/>
      <dgm:t>
        <a:bodyPr/>
        <a:lstStyle/>
        <a:p>
          <a:endParaRPr lang="en-US"/>
        </a:p>
      </dgm:t>
    </dgm:pt>
    <dgm:pt modelId="{9081C22E-018D-428B-B1D0-A9E8817EC8A4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2025</a:t>
          </a:r>
        </a:p>
      </dgm:t>
    </dgm:pt>
    <dgm:pt modelId="{4F6CE9D5-99B7-42EA-815C-A0180DB7C704}" type="parTrans" cxnId="{6FFBB790-0985-4D2F-913C-179340AE15D5}">
      <dgm:prSet/>
      <dgm:spPr/>
      <dgm:t>
        <a:bodyPr/>
        <a:lstStyle/>
        <a:p>
          <a:endParaRPr lang="en-US"/>
        </a:p>
      </dgm:t>
    </dgm:pt>
    <dgm:pt modelId="{06337190-C12F-468F-93A7-552A0B40347F}" type="sibTrans" cxnId="{6FFBB790-0985-4D2F-913C-179340AE15D5}">
      <dgm:prSet/>
      <dgm:spPr/>
      <dgm:t>
        <a:bodyPr/>
        <a:lstStyle/>
        <a:p>
          <a:endParaRPr lang="en-US"/>
        </a:p>
      </dgm:t>
    </dgm:pt>
    <dgm:pt modelId="{52AC050C-F87E-47D8-91FA-E2CC7497FA5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0" i="1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2.911 County millage (0% increase)</a:t>
          </a:r>
        </a:p>
      </dgm:t>
    </dgm:pt>
    <dgm:pt modelId="{6A51D033-4056-48C0-BD9D-1E32EE0F00B5}" type="parTrans" cxnId="{F25C6871-CD28-4B0D-8C72-0E9A55385745}">
      <dgm:prSet/>
      <dgm:spPr/>
      <dgm:t>
        <a:bodyPr/>
        <a:lstStyle/>
        <a:p>
          <a:endParaRPr lang="en-US"/>
        </a:p>
      </dgm:t>
    </dgm:pt>
    <dgm:pt modelId="{D18A6B54-C282-4772-981F-CDFB93E80627}" type="sibTrans" cxnId="{F25C6871-CD28-4B0D-8C72-0E9A55385745}">
      <dgm:prSet/>
      <dgm:spPr/>
      <dgm:t>
        <a:bodyPr/>
        <a:lstStyle/>
        <a:p>
          <a:endParaRPr lang="en-US"/>
        </a:p>
      </dgm:t>
    </dgm:pt>
    <dgm:pt modelId="{21755295-0E0D-4E90-9060-42559D1EC331}">
      <dgm:prSet custT="1"/>
      <dgm:spPr/>
      <dgm:t>
        <a:bodyPr/>
        <a:lstStyle/>
        <a:p>
          <a:r>
            <a:rPr lang="en-US" sz="1200" b="0" i="0" dirty="0">
              <a:latin typeface="+mn-lt"/>
            </a:rPr>
            <a:t>2.911 County millage (0% revenue increase)</a:t>
          </a:r>
        </a:p>
      </dgm:t>
    </dgm:pt>
    <dgm:pt modelId="{76BF6149-F402-4D2F-BD05-C02895765BAC}" type="parTrans" cxnId="{A9A08DCC-FA36-4A1F-AF91-025795A09ACC}">
      <dgm:prSet/>
      <dgm:spPr/>
      <dgm:t>
        <a:bodyPr/>
        <a:lstStyle/>
        <a:p>
          <a:endParaRPr lang="en-US"/>
        </a:p>
      </dgm:t>
    </dgm:pt>
    <dgm:pt modelId="{7C536567-3F1F-44B7-818A-CBC74C00785F}" type="sibTrans" cxnId="{A9A08DCC-FA36-4A1F-AF91-025795A09ACC}">
      <dgm:prSet/>
      <dgm:spPr/>
      <dgm:t>
        <a:bodyPr/>
        <a:lstStyle/>
        <a:p>
          <a:endParaRPr lang="en-US"/>
        </a:p>
      </dgm:t>
    </dgm:pt>
    <dgm:pt modelId="{E3ECCE45-6DC2-4B28-8B72-3C642C9D7889}">
      <dgm:prSet custT="1"/>
      <dgm:spPr/>
      <dgm:t>
        <a:bodyPr/>
        <a:lstStyle/>
        <a:p>
          <a:r>
            <a:rPr lang="en-US" sz="1200" b="0" i="0" dirty="0">
              <a:latin typeface="+mn-lt"/>
            </a:rPr>
            <a:t>Reassessment</a:t>
          </a:r>
        </a:p>
      </dgm:t>
    </dgm:pt>
    <dgm:pt modelId="{B321D86C-2480-4DB5-A9A1-03DF488C556A}" type="parTrans" cxnId="{AB0B4E2F-7BF2-4FE2-84FD-F336C76C536F}">
      <dgm:prSet/>
      <dgm:spPr/>
      <dgm:t>
        <a:bodyPr/>
        <a:lstStyle/>
        <a:p>
          <a:endParaRPr lang="en-US"/>
        </a:p>
      </dgm:t>
    </dgm:pt>
    <dgm:pt modelId="{18A56202-8092-4EA4-887D-8C4A4F5AA23B}" type="sibTrans" cxnId="{AB0B4E2F-7BF2-4FE2-84FD-F336C76C536F}">
      <dgm:prSet/>
      <dgm:spPr/>
      <dgm:t>
        <a:bodyPr/>
        <a:lstStyle/>
        <a:p>
          <a:endParaRPr lang="en-US"/>
        </a:p>
      </dgm:t>
    </dgm:pt>
    <dgm:pt modelId="{F36B797E-B19E-4DB8-A13E-95B221905CF2}">
      <dgm:prSet custT="1"/>
      <dgm:spPr/>
      <dgm:t>
        <a:bodyPr/>
        <a:lstStyle/>
        <a:p>
          <a:endParaRPr lang="en-US" sz="1200" b="0" i="0" dirty="0">
            <a:latin typeface="+mn-lt"/>
          </a:endParaRPr>
        </a:p>
      </dgm:t>
    </dgm:pt>
    <dgm:pt modelId="{19509984-5C1F-425F-A845-D9C434F36A77}" type="parTrans" cxnId="{D0C23C68-06A5-469A-8D25-6EB8E13DFC44}">
      <dgm:prSet/>
      <dgm:spPr/>
      <dgm:t>
        <a:bodyPr/>
        <a:lstStyle/>
        <a:p>
          <a:endParaRPr lang="en-US"/>
        </a:p>
      </dgm:t>
    </dgm:pt>
    <dgm:pt modelId="{0019BFF0-7C2C-4FBF-B941-5B749679CC85}" type="sibTrans" cxnId="{D0C23C68-06A5-469A-8D25-6EB8E13DFC44}">
      <dgm:prSet/>
      <dgm:spPr/>
      <dgm:t>
        <a:bodyPr/>
        <a:lstStyle/>
        <a:p>
          <a:endParaRPr lang="en-US"/>
        </a:p>
      </dgm:t>
    </dgm:pt>
    <dgm:pt modelId="{EC033602-DBAF-440B-AD4C-AA0C62A9123E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2026</a:t>
          </a:r>
          <a:endParaRPr lang="en-US" b="0" i="1" baseline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98A9B6-E832-4B79-89E4-A782B7FC44DC}" type="parTrans" cxnId="{84B99228-B599-4BFB-8FD2-0DA6639D3A7C}">
      <dgm:prSet/>
      <dgm:spPr/>
      <dgm:t>
        <a:bodyPr/>
        <a:lstStyle/>
        <a:p>
          <a:endParaRPr lang="en-US"/>
        </a:p>
      </dgm:t>
    </dgm:pt>
    <dgm:pt modelId="{96C0FD49-DB0F-4431-BF46-08D0BDA33059}" type="sibTrans" cxnId="{84B99228-B599-4BFB-8FD2-0DA6639D3A7C}">
      <dgm:prSet/>
      <dgm:spPr/>
      <dgm:t>
        <a:bodyPr/>
        <a:lstStyle/>
        <a:p>
          <a:endParaRPr lang="en-US"/>
        </a:p>
      </dgm:t>
    </dgm:pt>
    <dgm:pt modelId="{CFCF15EA-E5B1-4FCF-9BC4-32BBAB37291B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0" i="1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3.201 County millage (10% increase)</a:t>
          </a:r>
        </a:p>
      </dgm:t>
    </dgm:pt>
    <dgm:pt modelId="{A9B977C7-3CF9-4CA8-A48E-24EE0380A37A}" type="parTrans" cxnId="{C5B905F8-D669-4601-96C0-D12D84AA6C59}">
      <dgm:prSet/>
      <dgm:spPr/>
      <dgm:t>
        <a:bodyPr/>
        <a:lstStyle/>
        <a:p>
          <a:endParaRPr lang="en-US"/>
        </a:p>
      </dgm:t>
    </dgm:pt>
    <dgm:pt modelId="{905EC4C6-00C1-4810-8EFA-170EB0EAE3CE}" type="sibTrans" cxnId="{C5B905F8-D669-4601-96C0-D12D84AA6C59}">
      <dgm:prSet/>
      <dgm:spPr/>
      <dgm:t>
        <a:bodyPr/>
        <a:lstStyle/>
        <a:p>
          <a:endParaRPr lang="en-US"/>
        </a:p>
      </dgm:t>
    </dgm:pt>
    <dgm:pt modelId="{E76D8D69-8B1E-4643-9B6F-09CA7D141340}" type="pres">
      <dgm:prSet presAssocID="{6E1E86BD-D2FF-4B5D-BF00-66775F9AE711}" presName="Name0" presStyleCnt="0">
        <dgm:presLayoutVars>
          <dgm:dir/>
          <dgm:animLvl val="lvl"/>
          <dgm:resizeHandles val="exact"/>
        </dgm:presLayoutVars>
      </dgm:prSet>
      <dgm:spPr/>
    </dgm:pt>
    <dgm:pt modelId="{476C5D5A-E2C9-4A93-8C88-C8B3A9755DE7}" type="pres">
      <dgm:prSet presAssocID="{309CD13A-A952-45DD-A34F-728A31316F10}" presName="linNode" presStyleCnt="0"/>
      <dgm:spPr/>
    </dgm:pt>
    <dgm:pt modelId="{08B1FD99-713C-478E-846A-BF8BEE43D4A0}" type="pres">
      <dgm:prSet presAssocID="{309CD13A-A952-45DD-A34F-728A31316F10}" presName="parentText" presStyleLbl="node1" presStyleIdx="0" presStyleCnt="10" custScaleX="57885" custLinFactNeighborX="-589" custLinFactNeighborY="-1036">
        <dgm:presLayoutVars>
          <dgm:chMax val="1"/>
          <dgm:bulletEnabled val="1"/>
        </dgm:presLayoutVars>
      </dgm:prSet>
      <dgm:spPr/>
    </dgm:pt>
    <dgm:pt modelId="{DE79AB07-319F-4C21-8E48-69AFD62B42D3}" type="pres">
      <dgm:prSet presAssocID="{309CD13A-A952-45DD-A34F-728A31316F10}" presName="descendantText" presStyleLbl="alignAccFollowNode1" presStyleIdx="0" presStyleCnt="10" custScaleX="110718" custScaleY="115655">
        <dgm:presLayoutVars>
          <dgm:bulletEnabled val="1"/>
        </dgm:presLayoutVars>
      </dgm:prSet>
      <dgm:spPr/>
    </dgm:pt>
    <dgm:pt modelId="{65F11983-0BF7-4C98-9299-516279BE8517}" type="pres">
      <dgm:prSet presAssocID="{ABA6D78B-6C6E-4AC3-86DD-669AA42355A1}" presName="sp" presStyleCnt="0"/>
      <dgm:spPr/>
    </dgm:pt>
    <dgm:pt modelId="{62DD30E8-7313-4308-BB4E-914A5574D430}" type="pres">
      <dgm:prSet presAssocID="{5EAD99A6-22D2-40FC-A7F8-7327CD958A61}" presName="linNode" presStyleCnt="0"/>
      <dgm:spPr/>
    </dgm:pt>
    <dgm:pt modelId="{633584C5-91D8-49C9-AF2A-F74D5DA9816F}" type="pres">
      <dgm:prSet presAssocID="{5EAD99A6-22D2-40FC-A7F8-7327CD958A61}" presName="parentText" presStyleLbl="node1" presStyleIdx="1" presStyleCnt="10" custScaleX="57885" custLinFactNeighborX="-589" custLinFactNeighborY="-1036">
        <dgm:presLayoutVars>
          <dgm:chMax val="1"/>
          <dgm:bulletEnabled val="1"/>
        </dgm:presLayoutVars>
      </dgm:prSet>
      <dgm:spPr>
        <a:prstGeom prst="flowChartPreparation">
          <a:avLst/>
        </a:prstGeom>
      </dgm:spPr>
    </dgm:pt>
    <dgm:pt modelId="{BB70A815-8A0C-4FE0-A1F1-F6C22819D482}" type="pres">
      <dgm:prSet presAssocID="{5EAD99A6-22D2-40FC-A7F8-7327CD958A61}" presName="descendantText" presStyleLbl="alignAccFollowNode1" presStyleIdx="1" presStyleCnt="10" custScaleX="110718" custScaleY="115655">
        <dgm:presLayoutVars>
          <dgm:bulletEnabled val="1"/>
        </dgm:presLayoutVars>
      </dgm:prSet>
      <dgm:spPr/>
    </dgm:pt>
    <dgm:pt modelId="{35C4E81B-F34A-4FD6-90EB-787C37C7DBB8}" type="pres">
      <dgm:prSet presAssocID="{F9E6FC79-9021-4682-888A-4B79CA22EB11}" presName="sp" presStyleCnt="0"/>
      <dgm:spPr/>
    </dgm:pt>
    <dgm:pt modelId="{5CF331A2-716A-4B23-8698-201ADC8A5AA8}" type="pres">
      <dgm:prSet presAssocID="{7732E189-7834-4A2A-BF86-CB3CCF5040CF}" presName="linNode" presStyleCnt="0"/>
      <dgm:spPr/>
    </dgm:pt>
    <dgm:pt modelId="{157875E6-814E-4C07-B10B-E0C788E53FB8}" type="pres">
      <dgm:prSet presAssocID="{7732E189-7834-4A2A-BF86-CB3CCF5040CF}" presName="parentText" presStyleLbl="node1" presStyleIdx="2" presStyleCnt="10" custScaleX="57885" custLinFactNeighborX="-884" custLinFactNeighborY="-281">
        <dgm:presLayoutVars>
          <dgm:chMax val="1"/>
          <dgm:bulletEnabled val="1"/>
        </dgm:presLayoutVars>
      </dgm:prSet>
      <dgm:spPr>
        <a:prstGeom prst="flowChartAlternateProcess">
          <a:avLst/>
        </a:prstGeom>
      </dgm:spPr>
    </dgm:pt>
    <dgm:pt modelId="{1B3EA1C6-F6C8-4B5A-AF72-173B5DF68D7F}" type="pres">
      <dgm:prSet presAssocID="{7732E189-7834-4A2A-BF86-CB3CCF5040CF}" presName="descendantText" presStyleLbl="alignAccFollowNode1" presStyleIdx="2" presStyleCnt="10" custScaleX="111308" custScaleY="118896">
        <dgm:presLayoutVars>
          <dgm:bulletEnabled val="1"/>
        </dgm:presLayoutVars>
      </dgm:prSet>
      <dgm:spPr/>
    </dgm:pt>
    <dgm:pt modelId="{29D336D8-39AB-4882-A479-E68F70A93D9C}" type="pres">
      <dgm:prSet presAssocID="{90EBBD5F-499B-4A76-8904-13A6A230AFB7}" presName="sp" presStyleCnt="0"/>
      <dgm:spPr/>
    </dgm:pt>
    <dgm:pt modelId="{30301A7D-9A12-457C-9B94-238862D93C77}" type="pres">
      <dgm:prSet presAssocID="{E1BA76E1-9752-4B36-A2E2-F9F6ABEF3105}" presName="linNode" presStyleCnt="0"/>
      <dgm:spPr/>
    </dgm:pt>
    <dgm:pt modelId="{D128437D-0776-4906-BEB2-78C6977B0319}" type="pres">
      <dgm:prSet presAssocID="{E1BA76E1-9752-4B36-A2E2-F9F6ABEF3105}" presName="parentText" presStyleLbl="node1" presStyleIdx="3" presStyleCnt="10" custScaleX="57885" custLinFactNeighborX="-589" custLinFactNeighborY="-1036">
        <dgm:presLayoutVars>
          <dgm:chMax val="1"/>
          <dgm:bulletEnabled val="1"/>
        </dgm:presLayoutVars>
      </dgm:prSet>
      <dgm:spPr/>
    </dgm:pt>
    <dgm:pt modelId="{2C9550ED-987B-40FD-9A6D-395893251BAE}" type="pres">
      <dgm:prSet presAssocID="{E1BA76E1-9752-4B36-A2E2-F9F6ABEF3105}" presName="descendantText" presStyleLbl="alignAccFollowNode1" presStyleIdx="3" presStyleCnt="10" custScaleX="110718" custScaleY="115655">
        <dgm:presLayoutVars>
          <dgm:bulletEnabled val="1"/>
        </dgm:presLayoutVars>
      </dgm:prSet>
      <dgm:spPr/>
    </dgm:pt>
    <dgm:pt modelId="{5F2217BD-B14C-469F-AA02-6DCE88A30FE0}" type="pres">
      <dgm:prSet presAssocID="{FBEF22C2-94FA-4B60-BEB9-F9EE71F0D96C}" presName="sp" presStyleCnt="0"/>
      <dgm:spPr/>
    </dgm:pt>
    <dgm:pt modelId="{9E0C0BEC-7E99-425C-8CF0-577C122E5516}" type="pres">
      <dgm:prSet presAssocID="{A4DB73CF-5A9C-48E5-862B-4A411E368157}" presName="linNode" presStyleCnt="0"/>
      <dgm:spPr/>
    </dgm:pt>
    <dgm:pt modelId="{021C07F7-9E58-47E6-87E0-30A7F5BB0BDA}" type="pres">
      <dgm:prSet presAssocID="{A4DB73CF-5A9C-48E5-862B-4A411E368157}" presName="parentText" presStyleLbl="node1" presStyleIdx="4" presStyleCnt="10" custScaleX="57885" custLinFactNeighborX="-589" custLinFactNeighborY="-1036">
        <dgm:presLayoutVars>
          <dgm:chMax val="1"/>
          <dgm:bulletEnabled val="1"/>
        </dgm:presLayoutVars>
      </dgm:prSet>
      <dgm:spPr/>
    </dgm:pt>
    <dgm:pt modelId="{952F3AD7-2941-45E7-9BA8-D111A8DE9D55}" type="pres">
      <dgm:prSet presAssocID="{A4DB73CF-5A9C-48E5-862B-4A411E368157}" presName="descendantText" presStyleLbl="alignAccFollowNode1" presStyleIdx="4" presStyleCnt="10" custScaleX="110718" custScaleY="115655">
        <dgm:presLayoutVars>
          <dgm:bulletEnabled val="1"/>
        </dgm:presLayoutVars>
      </dgm:prSet>
      <dgm:spPr/>
    </dgm:pt>
    <dgm:pt modelId="{EED5AA3F-A28D-41CB-AEFD-92035DA3B35E}" type="pres">
      <dgm:prSet presAssocID="{BAB3260F-BB62-4A24-B2D0-2DB29958CEA4}" presName="sp" presStyleCnt="0"/>
      <dgm:spPr/>
    </dgm:pt>
    <dgm:pt modelId="{53E09803-DA02-4E04-A6C4-EB3E24FE9230}" type="pres">
      <dgm:prSet presAssocID="{3D8C83EE-8AF9-4E1A-B778-21EE499A3E6C}" presName="linNode" presStyleCnt="0"/>
      <dgm:spPr/>
    </dgm:pt>
    <dgm:pt modelId="{9EB1278E-CCA0-41CE-B857-5A7395E88342}" type="pres">
      <dgm:prSet presAssocID="{3D8C83EE-8AF9-4E1A-B778-21EE499A3E6C}" presName="parentText" presStyleLbl="node1" presStyleIdx="5" presStyleCnt="10" custScaleX="58995">
        <dgm:presLayoutVars>
          <dgm:chMax val="1"/>
          <dgm:bulletEnabled val="1"/>
        </dgm:presLayoutVars>
      </dgm:prSet>
      <dgm:spPr/>
    </dgm:pt>
    <dgm:pt modelId="{33730735-B795-44BD-AB1C-F790D4118A06}" type="pres">
      <dgm:prSet presAssocID="{3D8C83EE-8AF9-4E1A-B778-21EE499A3E6C}" presName="descendantText" presStyleLbl="alignAccFollowNode1" presStyleIdx="5" presStyleCnt="10" custScaleX="110073">
        <dgm:presLayoutVars>
          <dgm:bulletEnabled val="1"/>
        </dgm:presLayoutVars>
      </dgm:prSet>
      <dgm:spPr/>
    </dgm:pt>
    <dgm:pt modelId="{D64FF655-CDEA-4807-82EB-B568945D2C6C}" type="pres">
      <dgm:prSet presAssocID="{12ABFD67-252D-421B-A36C-3D3985FD5C5E}" presName="sp" presStyleCnt="0"/>
      <dgm:spPr/>
    </dgm:pt>
    <dgm:pt modelId="{B9DB26AC-265A-4A4D-BC64-D9826BEC962D}" type="pres">
      <dgm:prSet presAssocID="{C4F25948-7A71-445D-8B23-9B3ED94AE60D}" presName="linNode" presStyleCnt="0"/>
      <dgm:spPr/>
    </dgm:pt>
    <dgm:pt modelId="{D6FC925E-0488-402C-B2D1-F4E0C59B41D1}" type="pres">
      <dgm:prSet presAssocID="{C4F25948-7A71-445D-8B23-9B3ED94AE60D}" presName="parentText" presStyleLbl="node1" presStyleIdx="6" presStyleCnt="10" custScaleX="58358">
        <dgm:presLayoutVars>
          <dgm:chMax val="1"/>
          <dgm:bulletEnabled val="1"/>
        </dgm:presLayoutVars>
      </dgm:prSet>
      <dgm:spPr/>
    </dgm:pt>
    <dgm:pt modelId="{AC7E2B96-92BA-437B-B63B-3BCD6688D438}" type="pres">
      <dgm:prSet presAssocID="{C4F25948-7A71-445D-8B23-9B3ED94AE60D}" presName="descendantText" presStyleLbl="alignAccFollowNode1" presStyleIdx="6" presStyleCnt="10" custScaleX="111042">
        <dgm:presLayoutVars>
          <dgm:bulletEnabled val="1"/>
        </dgm:presLayoutVars>
      </dgm:prSet>
      <dgm:spPr/>
    </dgm:pt>
    <dgm:pt modelId="{9079B1BB-144B-4989-B446-DA7C7717C46D}" type="pres">
      <dgm:prSet presAssocID="{C5F63A2B-8839-4327-8D77-B3990DA24834}" presName="sp" presStyleCnt="0"/>
      <dgm:spPr/>
    </dgm:pt>
    <dgm:pt modelId="{08106875-AAC4-473A-80CE-E3B1117DF3C0}" type="pres">
      <dgm:prSet presAssocID="{A4E88028-9E00-4450-9471-9FE5B5856691}" presName="linNode" presStyleCnt="0"/>
      <dgm:spPr/>
    </dgm:pt>
    <dgm:pt modelId="{E8171E2D-F29C-4ECE-B47E-059920257AF3}" type="pres">
      <dgm:prSet presAssocID="{A4E88028-9E00-4450-9471-9FE5B5856691}" presName="parentText" presStyleLbl="node1" presStyleIdx="7" presStyleCnt="10" custScaleX="55326" custLinFactNeighborX="1035" custLinFactNeighborY="-4082">
        <dgm:presLayoutVars>
          <dgm:chMax val="1"/>
          <dgm:bulletEnabled val="1"/>
        </dgm:presLayoutVars>
      </dgm:prSet>
      <dgm:spPr/>
    </dgm:pt>
    <dgm:pt modelId="{30625C2A-EC18-49AD-B623-5E108B919184}" type="pres">
      <dgm:prSet presAssocID="{A4E88028-9E00-4450-9471-9FE5B5856691}" presName="descendantText" presStyleLbl="alignAccFollowNode1" presStyleIdx="7" presStyleCnt="10" custScaleX="112747" custLinFactNeighborY="-14280">
        <dgm:presLayoutVars>
          <dgm:bulletEnabled val="1"/>
        </dgm:presLayoutVars>
      </dgm:prSet>
      <dgm:spPr/>
    </dgm:pt>
    <dgm:pt modelId="{D1F46082-E7DC-4A27-A925-4C92777C9683}" type="pres">
      <dgm:prSet presAssocID="{CB3F6B66-926F-4B66-AB00-BC5E56CD7843}" presName="sp" presStyleCnt="0"/>
      <dgm:spPr/>
    </dgm:pt>
    <dgm:pt modelId="{803CE8BA-CA11-4106-AB41-59EC87E45F5C}" type="pres">
      <dgm:prSet presAssocID="{9081C22E-018D-428B-B1D0-A9E8817EC8A4}" presName="linNode" presStyleCnt="0"/>
      <dgm:spPr/>
    </dgm:pt>
    <dgm:pt modelId="{B8E6AC62-02EC-42C3-87F0-6685E5802A94}" type="pres">
      <dgm:prSet presAssocID="{9081C22E-018D-428B-B1D0-A9E8817EC8A4}" presName="parentText" presStyleLbl="node1" presStyleIdx="8" presStyleCnt="10" custScaleX="55326" custLinFactNeighborX="1035" custLinFactNeighborY="-4082">
        <dgm:presLayoutVars>
          <dgm:chMax val="1"/>
          <dgm:bulletEnabled val="1"/>
        </dgm:presLayoutVars>
      </dgm:prSet>
      <dgm:spPr/>
    </dgm:pt>
    <dgm:pt modelId="{53DCF7DE-6E2D-4EBA-BF58-DCC4869F5F00}" type="pres">
      <dgm:prSet presAssocID="{9081C22E-018D-428B-B1D0-A9E8817EC8A4}" presName="descendantText" presStyleLbl="alignAccFollowNode1" presStyleIdx="8" presStyleCnt="10" custScaleX="113021" custScaleY="87105" custLinFactNeighborY="-9776">
        <dgm:presLayoutVars>
          <dgm:bulletEnabled val="1"/>
        </dgm:presLayoutVars>
      </dgm:prSet>
      <dgm:spPr/>
    </dgm:pt>
    <dgm:pt modelId="{2A996F39-6F62-4A11-B5A3-C82F0185CDEA}" type="pres">
      <dgm:prSet presAssocID="{06337190-C12F-468F-93A7-552A0B40347F}" presName="sp" presStyleCnt="0"/>
      <dgm:spPr/>
    </dgm:pt>
    <dgm:pt modelId="{C12F2A1E-755A-42B7-A4D4-64C451F7779A}" type="pres">
      <dgm:prSet presAssocID="{EC033602-DBAF-440B-AD4C-AA0C62A9123E}" presName="linNode" presStyleCnt="0"/>
      <dgm:spPr/>
    </dgm:pt>
    <dgm:pt modelId="{08649F68-EC57-4D20-A1C5-2061E870202B}" type="pres">
      <dgm:prSet presAssocID="{EC033602-DBAF-440B-AD4C-AA0C62A9123E}" presName="parentText" presStyleLbl="node1" presStyleIdx="9" presStyleCnt="10" custScaleX="55326" custLinFactNeighborX="1035" custLinFactNeighborY="-4082">
        <dgm:presLayoutVars>
          <dgm:chMax val="1"/>
          <dgm:bulletEnabled val="1"/>
        </dgm:presLayoutVars>
      </dgm:prSet>
      <dgm:spPr/>
    </dgm:pt>
    <dgm:pt modelId="{66A1A60B-68BB-462E-A360-EE5E682C469D}" type="pres">
      <dgm:prSet presAssocID="{EC033602-DBAF-440B-AD4C-AA0C62A9123E}" presName="descendantText" presStyleLbl="alignAccFollowNode1" presStyleIdx="9" presStyleCnt="10">
        <dgm:presLayoutVars>
          <dgm:bulletEnabled val="1"/>
        </dgm:presLayoutVars>
      </dgm:prSet>
      <dgm:spPr/>
    </dgm:pt>
  </dgm:ptLst>
  <dgm:cxnLst>
    <dgm:cxn modelId="{F34D4802-F838-43D7-91CC-6F189F14B10C}" type="presOf" srcId="{498572E6-23FB-4E80-92B3-30A84EEF2E54}" destId="{DE79AB07-319F-4C21-8E48-69AFD62B42D3}" srcOrd="0" destOrd="0" presId="urn:microsoft.com/office/officeart/2005/8/layout/vList5"/>
    <dgm:cxn modelId="{E02C1A0D-59FD-44B7-920D-B687D2683777}" srcId="{6E1E86BD-D2FF-4B5D-BF00-66775F9AE711}" destId="{A4E88028-9E00-4450-9471-9FE5B5856691}" srcOrd="7" destOrd="0" parTransId="{692496AC-25CF-41B6-B203-62AEFE3242F9}" sibTransId="{CB3F6B66-926F-4B66-AB00-BC5E56CD7843}"/>
    <dgm:cxn modelId="{5EBD780D-36BC-4E85-91B1-33F75E833BE4}" type="presOf" srcId="{309CD13A-A952-45DD-A34F-728A31316F10}" destId="{08B1FD99-713C-478E-846A-BF8BEE43D4A0}" srcOrd="0" destOrd="0" presId="urn:microsoft.com/office/officeart/2005/8/layout/vList5"/>
    <dgm:cxn modelId="{A0151C12-066A-4658-A5B9-C4E86ADF034B}" srcId="{A4DB73CF-5A9C-48E5-862B-4A411E368157}" destId="{534F65F8-C2CF-4558-B76A-3A756F3D4700}" srcOrd="0" destOrd="0" parTransId="{4FC9BDC0-251C-4A7F-A632-6E8E6C1126F4}" sibTransId="{D544677D-C42E-4AD2-A2DF-62EC83A1FDBE}"/>
    <dgm:cxn modelId="{A8B14A22-61D2-42AA-84FD-DFF37B18FFF8}" type="presOf" srcId="{CFCF15EA-E5B1-4FCF-9BC4-32BBAB37291B}" destId="{66A1A60B-68BB-462E-A360-EE5E682C469D}" srcOrd="0" destOrd="0" presId="urn:microsoft.com/office/officeart/2005/8/layout/vList5"/>
    <dgm:cxn modelId="{4582CD22-D4A5-49D9-8780-35C1F5EAA32F}" type="presOf" srcId="{C4F25948-7A71-445D-8B23-9B3ED94AE60D}" destId="{D6FC925E-0488-402C-B2D1-F4E0C59B41D1}" srcOrd="0" destOrd="0" presId="urn:microsoft.com/office/officeart/2005/8/layout/vList5"/>
    <dgm:cxn modelId="{D6809124-6681-4EA0-9730-50D0AF6DC46E}" srcId="{6E1E86BD-D2FF-4B5D-BF00-66775F9AE711}" destId="{A4DB73CF-5A9C-48E5-862B-4A411E368157}" srcOrd="4" destOrd="0" parTransId="{B233BF5D-227E-4320-8C7A-4D937468040A}" sibTransId="{BAB3260F-BB62-4A24-B2D0-2DB29958CEA4}"/>
    <dgm:cxn modelId="{64B3EF25-A83E-4CA0-9416-21090E3A5252}" type="presOf" srcId="{534F65F8-C2CF-4558-B76A-3A756F3D4700}" destId="{952F3AD7-2941-45E7-9BA8-D111A8DE9D55}" srcOrd="0" destOrd="0" presId="urn:microsoft.com/office/officeart/2005/8/layout/vList5"/>
    <dgm:cxn modelId="{84B99228-B599-4BFB-8FD2-0DA6639D3A7C}" srcId="{6E1E86BD-D2FF-4B5D-BF00-66775F9AE711}" destId="{EC033602-DBAF-440B-AD4C-AA0C62A9123E}" srcOrd="9" destOrd="0" parTransId="{8798A9B6-E832-4B79-89E4-A782B7FC44DC}" sibTransId="{96C0FD49-DB0F-4431-BF46-08D0BDA33059}"/>
    <dgm:cxn modelId="{B66DA42D-345F-4EA2-86D2-846A82176497}" type="presOf" srcId="{52AC050C-F87E-47D8-91FA-E2CC7497FA53}" destId="{53DCF7DE-6E2D-4EBA-BF58-DCC4869F5F00}" srcOrd="0" destOrd="0" presId="urn:microsoft.com/office/officeart/2005/8/layout/vList5"/>
    <dgm:cxn modelId="{AB0B4E2F-7BF2-4FE2-84FD-F336C76C536F}" srcId="{5EAD99A6-22D2-40FC-A7F8-7327CD958A61}" destId="{E3ECCE45-6DC2-4B28-8B72-3C642C9D7889}" srcOrd="2" destOrd="0" parTransId="{B321D86C-2480-4DB5-A9A1-03DF488C556A}" sibTransId="{18A56202-8092-4EA4-887D-8C4A4F5AA23B}"/>
    <dgm:cxn modelId="{3CDF4434-184C-4600-9CE8-D7BE78CC7506}" srcId="{6E1E86BD-D2FF-4B5D-BF00-66775F9AE711}" destId="{5EAD99A6-22D2-40FC-A7F8-7327CD958A61}" srcOrd="1" destOrd="0" parTransId="{5A0D256E-825D-4F13-94BA-72184425C7F4}" sibTransId="{F9E6FC79-9021-4682-888A-4B79CA22EB11}"/>
    <dgm:cxn modelId="{C7462B5C-EF50-4ED9-8AB6-5B01E7C49F97}" srcId="{3D8C83EE-8AF9-4E1A-B778-21EE499A3E6C}" destId="{6B1093C7-2653-4E81-8FCF-7D8303997DCD}" srcOrd="0" destOrd="0" parTransId="{BEF2F5A5-533F-4FD1-8678-9D87A93C3442}" sibTransId="{96973181-1848-44C0-92CD-2D7034F86FC8}"/>
    <dgm:cxn modelId="{4EE20D45-DE1B-4243-8004-BA99CD94AE69}" srcId="{6E1E86BD-D2FF-4B5D-BF00-66775F9AE711}" destId="{7732E189-7834-4A2A-BF86-CB3CCF5040CF}" srcOrd="2" destOrd="0" parTransId="{12B5D89F-54C2-4D0D-92D4-C5252D728698}" sibTransId="{90EBBD5F-499B-4A76-8904-13A6A230AFB7}"/>
    <dgm:cxn modelId="{D0C23C68-06A5-469A-8D25-6EB8E13DFC44}" srcId="{5EAD99A6-22D2-40FC-A7F8-7327CD958A61}" destId="{F36B797E-B19E-4DB8-A13E-95B221905CF2}" srcOrd="3" destOrd="0" parTransId="{19509984-5C1F-425F-A845-D9C434F36A77}" sibTransId="{0019BFF0-7C2C-4FBF-B941-5B749679CC85}"/>
    <dgm:cxn modelId="{F25C6871-CD28-4B0D-8C72-0E9A55385745}" srcId="{9081C22E-018D-428B-B1D0-A9E8817EC8A4}" destId="{52AC050C-F87E-47D8-91FA-E2CC7497FA53}" srcOrd="0" destOrd="0" parTransId="{6A51D033-4056-48C0-BD9D-1E32EE0F00B5}" sibTransId="{D18A6B54-C282-4772-981F-CDFB93E80627}"/>
    <dgm:cxn modelId="{93D1ED71-7B72-46C5-889A-A5D3EAEAB6F7}" type="presOf" srcId="{7732E189-7834-4A2A-BF86-CB3CCF5040CF}" destId="{157875E6-814E-4C07-B10B-E0C788E53FB8}" srcOrd="0" destOrd="0" presId="urn:microsoft.com/office/officeart/2005/8/layout/vList5"/>
    <dgm:cxn modelId="{60E92172-D6CD-48CB-BC52-59A42E302470}" type="presOf" srcId="{9081C22E-018D-428B-B1D0-A9E8817EC8A4}" destId="{B8E6AC62-02EC-42C3-87F0-6685E5802A94}" srcOrd="0" destOrd="0" presId="urn:microsoft.com/office/officeart/2005/8/layout/vList5"/>
    <dgm:cxn modelId="{887B7875-505E-44CF-8FBD-703BCD033479}" type="presOf" srcId="{8E3C4E46-8343-4561-BDE6-5C2AF9BF64EA}" destId="{BB70A815-8A0C-4FE0-A1F1-F6C22819D482}" srcOrd="0" destOrd="0" presId="urn:microsoft.com/office/officeart/2005/8/layout/vList5"/>
    <dgm:cxn modelId="{8B692659-2D29-4B4A-84DB-E2D27C2B723D}" type="presOf" srcId="{21755295-0E0D-4E90-9060-42559D1EC331}" destId="{BB70A815-8A0C-4FE0-A1F1-F6C22819D482}" srcOrd="0" destOrd="1" presId="urn:microsoft.com/office/officeart/2005/8/layout/vList5"/>
    <dgm:cxn modelId="{662F1C80-A6FA-4056-BC5B-334451C67890}" type="presOf" srcId="{A4E88028-9E00-4450-9471-9FE5B5856691}" destId="{E8171E2D-F29C-4ECE-B47E-059920257AF3}" srcOrd="0" destOrd="0" presId="urn:microsoft.com/office/officeart/2005/8/layout/vList5"/>
    <dgm:cxn modelId="{E3287587-406F-4B49-8923-7C45E1BDFDB0}" srcId="{5EAD99A6-22D2-40FC-A7F8-7327CD958A61}" destId="{8E3C4E46-8343-4561-BDE6-5C2AF9BF64EA}" srcOrd="0" destOrd="0" parTransId="{EB3D4619-90C3-4EB6-AAD4-B9859930204E}" sibTransId="{2BBFE119-8EBB-4279-B25F-A439741D99E9}"/>
    <dgm:cxn modelId="{206F8C8F-038C-4175-9311-EB441A75A701}" srcId="{A4E88028-9E00-4450-9471-9FE5B5856691}" destId="{007F4BFA-0C9D-4290-956A-F22FE06925B9}" srcOrd="0" destOrd="0" parTransId="{6BA5F6B6-B832-4F1F-8771-121561CB0465}" sibTransId="{907C01DA-FD3B-454A-8778-5ED1B3A2D2D6}"/>
    <dgm:cxn modelId="{E91C9D8F-2811-4621-94ED-B3880E408899}" srcId="{E1BA76E1-9752-4B36-A2E2-F9F6ABEF3105}" destId="{892D84AE-327C-4E6D-A40E-3FD894FC7B9D}" srcOrd="0" destOrd="0" parTransId="{87DCCC13-2EF5-4218-8E29-65629727C2A7}" sibTransId="{17D765F5-D23E-4305-A671-11718F3C6815}"/>
    <dgm:cxn modelId="{6FFBB790-0985-4D2F-913C-179340AE15D5}" srcId="{6E1E86BD-D2FF-4B5D-BF00-66775F9AE711}" destId="{9081C22E-018D-428B-B1D0-A9E8817EC8A4}" srcOrd="8" destOrd="0" parTransId="{4F6CE9D5-99B7-42EA-815C-A0180DB7C704}" sibTransId="{06337190-C12F-468F-93A7-552A0B40347F}"/>
    <dgm:cxn modelId="{F1081F95-3283-41E2-ACBB-EB0A6D9F3A26}" type="presOf" srcId="{6B1093C7-2653-4E81-8FCF-7D8303997DCD}" destId="{33730735-B795-44BD-AB1C-F790D4118A06}" srcOrd="0" destOrd="0" presId="urn:microsoft.com/office/officeart/2005/8/layout/vList5"/>
    <dgm:cxn modelId="{75EC27A3-E0A4-4C86-BCDA-2CAFDF9153C1}" type="presOf" srcId="{6E1E86BD-D2FF-4B5D-BF00-66775F9AE711}" destId="{E76D8D69-8B1E-4643-9B6F-09CA7D141340}" srcOrd="0" destOrd="0" presId="urn:microsoft.com/office/officeart/2005/8/layout/vList5"/>
    <dgm:cxn modelId="{72822CAC-FA61-4278-BD70-B1482A61EF2B}" type="presOf" srcId="{935BD461-0F43-44F0-B8DA-EDFDBC886CDA}" destId="{AC7E2B96-92BA-437B-B63B-3BCD6688D438}" srcOrd="0" destOrd="0" presId="urn:microsoft.com/office/officeart/2005/8/layout/vList5"/>
    <dgm:cxn modelId="{015145AF-B5EC-4A6F-B1B0-92EA2CE08B0B}" type="presOf" srcId="{E3ECCE45-6DC2-4B28-8B72-3C642C9D7889}" destId="{BB70A815-8A0C-4FE0-A1F1-F6C22819D482}" srcOrd="0" destOrd="2" presId="urn:microsoft.com/office/officeart/2005/8/layout/vList5"/>
    <dgm:cxn modelId="{D096D3B6-E914-4807-9532-85D01E00E2A6}" type="presOf" srcId="{F36B797E-B19E-4DB8-A13E-95B221905CF2}" destId="{BB70A815-8A0C-4FE0-A1F1-F6C22819D482}" srcOrd="0" destOrd="3" presId="urn:microsoft.com/office/officeart/2005/8/layout/vList5"/>
    <dgm:cxn modelId="{8D0BC2BB-58A5-4603-92C7-7132BA30824F}" srcId="{6E1E86BD-D2FF-4B5D-BF00-66775F9AE711}" destId="{E1BA76E1-9752-4B36-A2E2-F9F6ABEF3105}" srcOrd="3" destOrd="0" parTransId="{FB999BEB-C962-4517-9E26-3D8A8EECD012}" sibTransId="{FBEF22C2-94FA-4B60-BEB9-F9EE71F0D96C}"/>
    <dgm:cxn modelId="{57F3E5BC-4EEE-4000-B7A6-6184F77BD30A}" type="presOf" srcId="{E1BA76E1-9752-4B36-A2E2-F9F6ABEF3105}" destId="{D128437D-0776-4906-BEB2-78C6977B0319}" srcOrd="0" destOrd="0" presId="urn:microsoft.com/office/officeart/2005/8/layout/vList5"/>
    <dgm:cxn modelId="{33CDEFBC-43A4-40AF-8A97-9FA9EAF25EAF}" srcId="{309CD13A-A952-45DD-A34F-728A31316F10}" destId="{498572E6-23FB-4E80-92B3-30A84EEF2E54}" srcOrd="0" destOrd="0" parTransId="{DCA110A8-52AC-4792-89C9-528348B59676}" sibTransId="{F0EC99AE-628F-4B56-8AEB-A7BF3F2F351A}"/>
    <dgm:cxn modelId="{433CADC9-1B91-4F56-8AE0-1A3B151765E2}" type="presOf" srcId="{007F4BFA-0C9D-4290-956A-F22FE06925B9}" destId="{30625C2A-EC18-49AD-B623-5E108B919184}" srcOrd="0" destOrd="0" presId="urn:microsoft.com/office/officeart/2005/8/layout/vList5"/>
    <dgm:cxn modelId="{A9A08DCC-FA36-4A1F-AF91-025795A09ACC}" srcId="{5EAD99A6-22D2-40FC-A7F8-7327CD958A61}" destId="{21755295-0E0D-4E90-9060-42559D1EC331}" srcOrd="1" destOrd="0" parTransId="{76BF6149-F402-4D2F-BD05-C02895765BAC}" sibTransId="{7C536567-3F1F-44B7-818A-CBC74C00785F}"/>
    <dgm:cxn modelId="{868618CD-BA68-4A0B-B5AC-D6AF001E75B5}" type="presOf" srcId="{EC033602-DBAF-440B-AD4C-AA0C62A9123E}" destId="{08649F68-EC57-4D20-A1C5-2061E870202B}" srcOrd="0" destOrd="0" presId="urn:microsoft.com/office/officeart/2005/8/layout/vList5"/>
    <dgm:cxn modelId="{6011EFE0-E41A-4E81-9DC3-41FC66242467}" srcId="{C4F25948-7A71-445D-8B23-9B3ED94AE60D}" destId="{935BD461-0F43-44F0-B8DA-EDFDBC886CDA}" srcOrd="0" destOrd="0" parTransId="{1493EF20-D076-412D-A899-E4A7FAD3FCF3}" sibTransId="{2C8215F0-2FA7-46CE-A4BC-5657DE4049B6}"/>
    <dgm:cxn modelId="{A300EEE1-6376-4E2F-947F-F077047111A5}" type="presOf" srcId="{A4DB73CF-5A9C-48E5-862B-4A411E368157}" destId="{021C07F7-9E58-47E6-87E0-30A7F5BB0BDA}" srcOrd="0" destOrd="0" presId="urn:microsoft.com/office/officeart/2005/8/layout/vList5"/>
    <dgm:cxn modelId="{734A0BE5-41B4-4F2B-96A9-8570B5A0EE88}" type="presOf" srcId="{5EAD99A6-22D2-40FC-A7F8-7327CD958A61}" destId="{633584C5-91D8-49C9-AF2A-F74D5DA9816F}" srcOrd="0" destOrd="0" presId="urn:microsoft.com/office/officeart/2005/8/layout/vList5"/>
    <dgm:cxn modelId="{099A2BE5-8E6A-4925-9F8C-6A297958C6A3}" type="presOf" srcId="{892D84AE-327C-4E6D-A40E-3FD894FC7B9D}" destId="{2C9550ED-987B-40FD-9A6D-395893251BAE}" srcOrd="0" destOrd="0" presId="urn:microsoft.com/office/officeart/2005/8/layout/vList5"/>
    <dgm:cxn modelId="{86170BE7-269C-4872-B33C-88E0BFBCC76E}" type="presOf" srcId="{3D8C83EE-8AF9-4E1A-B778-21EE499A3E6C}" destId="{9EB1278E-CCA0-41CE-B857-5A7395E88342}" srcOrd="0" destOrd="0" presId="urn:microsoft.com/office/officeart/2005/8/layout/vList5"/>
    <dgm:cxn modelId="{A18E16E8-E79D-4EAA-98D1-2DB08437AD62}" srcId="{6E1E86BD-D2FF-4B5D-BF00-66775F9AE711}" destId="{309CD13A-A952-45DD-A34F-728A31316F10}" srcOrd="0" destOrd="0" parTransId="{30B38F4B-E618-4507-BBB6-290D26465F2F}" sibTransId="{ABA6D78B-6C6E-4AC3-86DD-669AA42355A1}"/>
    <dgm:cxn modelId="{E0AA1EEE-E4C9-45AC-A7FD-C930B7A41FFC}" srcId="{6E1E86BD-D2FF-4B5D-BF00-66775F9AE711}" destId="{3D8C83EE-8AF9-4E1A-B778-21EE499A3E6C}" srcOrd="5" destOrd="0" parTransId="{145AA74D-BF7E-4626-A2A4-2ACD7EB0331E}" sibTransId="{12ABFD67-252D-421B-A36C-3D3985FD5C5E}"/>
    <dgm:cxn modelId="{1DF476EE-A5F9-429E-96A9-CF19B92D55C8}" srcId="{6E1E86BD-D2FF-4B5D-BF00-66775F9AE711}" destId="{C4F25948-7A71-445D-8B23-9B3ED94AE60D}" srcOrd="6" destOrd="0" parTransId="{4E4BB294-4EA8-48B0-ADAA-5908D050BAF2}" sibTransId="{C5F63A2B-8839-4327-8D77-B3990DA24834}"/>
    <dgm:cxn modelId="{6F2365F6-4489-4E23-B077-B7365DBD4136}" srcId="{7732E189-7834-4A2A-BF86-CB3CCF5040CF}" destId="{ACF54995-1B52-4BFD-A935-11162D06AD0E}" srcOrd="0" destOrd="0" parTransId="{B7587DD7-A4D3-4142-B604-D2A279B65DC9}" sibTransId="{FCC68729-C301-4129-9B85-536B2D76ED69}"/>
    <dgm:cxn modelId="{86CD6BF6-51A3-42FD-BD51-E83D63F5C302}" type="presOf" srcId="{ACF54995-1B52-4BFD-A935-11162D06AD0E}" destId="{1B3EA1C6-F6C8-4B5A-AF72-173B5DF68D7F}" srcOrd="0" destOrd="0" presId="urn:microsoft.com/office/officeart/2005/8/layout/vList5"/>
    <dgm:cxn modelId="{C5B905F8-D669-4601-96C0-D12D84AA6C59}" srcId="{EC033602-DBAF-440B-AD4C-AA0C62A9123E}" destId="{CFCF15EA-E5B1-4FCF-9BC4-32BBAB37291B}" srcOrd="0" destOrd="0" parTransId="{A9B977C7-3CF9-4CA8-A48E-24EE0380A37A}" sibTransId="{905EC4C6-00C1-4810-8EFA-170EB0EAE3CE}"/>
    <dgm:cxn modelId="{C5088AD0-431F-4921-BF3D-BF25180D7989}" type="presParOf" srcId="{E76D8D69-8B1E-4643-9B6F-09CA7D141340}" destId="{476C5D5A-E2C9-4A93-8C88-C8B3A9755DE7}" srcOrd="0" destOrd="0" presId="urn:microsoft.com/office/officeart/2005/8/layout/vList5"/>
    <dgm:cxn modelId="{B6800AED-16E1-4E58-89F9-2139E5356D7C}" type="presParOf" srcId="{476C5D5A-E2C9-4A93-8C88-C8B3A9755DE7}" destId="{08B1FD99-713C-478E-846A-BF8BEE43D4A0}" srcOrd="0" destOrd="0" presId="urn:microsoft.com/office/officeart/2005/8/layout/vList5"/>
    <dgm:cxn modelId="{DEFEC0E5-F00F-4844-B828-94145F5C1917}" type="presParOf" srcId="{476C5D5A-E2C9-4A93-8C88-C8B3A9755DE7}" destId="{DE79AB07-319F-4C21-8E48-69AFD62B42D3}" srcOrd="1" destOrd="0" presId="urn:microsoft.com/office/officeart/2005/8/layout/vList5"/>
    <dgm:cxn modelId="{4BB45434-588A-4494-B15B-54A50DB806F1}" type="presParOf" srcId="{E76D8D69-8B1E-4643-9B6F-09CA7D141340}" destId="{65F11983-0BF7-4C98-9299-516279BE8517}" srcOrd="1" destOrd="0" presId="urn:microsoft.com/office/officeart/2005/8/layout/vList5"/>
    <dgm:cxn modelId="{4BEBF804-E07C-4F12-A37D-BC75B17D71DF}" type="presParOf" srcId="{E76D8D69-8B1E-4643-9B6F-09CA7D141340}" destId="{62DD30E8-7313-4308-BB4E-914A5574D430}" srcOrd="2" destOrd="0" presId="urn:microsoft.com/office/officeart/2005/8/layout/vList5"/>
    <dgm:cxn modelId="{FEA30A33-62D5-49BD-B4BC-B7AFF30132EB}" type="presParOf" srcId="{62DD30E8-7313-4308-BB4E-914A5574D430}" destId="{633584C5-91D8-49C9-AF2A-F74D5DA9816F}" srcOrd="0" destOrd="0" presId="urn:microsoft.com/office/officeart/2005/8/layout/vList5"/>
    <dgm:cxn modelId="{B673AC75-A789-4DCE-AD78-CB623AA715BC}" type="presParOf" srcId="{62DD30E8-7313-4308-BB4E-914A5574D430}" destId="{BB70A815-8A0C-4FE0-A1F1-F6C22819D482}" srcOrd="1" destOrd="0" presId="urn:microsoft.com/office/officeart/2005/8/layout/vList5"/>
    <dgm:cxn modelId="{61ECD066-971C-4F23-A97D-F0B012DA6146}" type="presParOf" srcId="{E76D8D69-8B1E-4643-9B6F-09CA7D141340}" destId="{35C4E81B-F34A-4FD6-90EB-787C37C7DBB8}" srcOrd="3" destOrd="0" presId="urn:microsoft.com/office/officeart/2005/8/layout/vList5"/>
    <dgm:cxn modelId="{6B950A86-2AC8-47AA-98D3-3ADDCB7A5EAB}" type="presParOf" srcId="{E76D8D69-8B1E-4643-9B6F-09CA7D141340}" destId="{5CF331A2-716A-4B23-8698-201ADC8A5AA8}" srcOrd="4" destOrd="0" presId="urn:microsoft.com/office/officeart/2005/8/layout/vList5"/>
    <dgm:cxn modelId="{BBD3CB8B-3F7E-41CD-BB72-17BFCB8DCF19}" type="presParOf" srcId="{5CF331A2-716A-4B23-8698-201ADC8A5AA8}" destId="{157875E6-814E-4C07-B10B-E0C788E53FB8}" srcOrd="0" destOrd="0" presId="urn:microsoft.com/office/officeart/2005/8/layout/vList5"/>
    <dgm:cxn modelId="{1BD288ED-5338-4505-82BF-4CAA70A13D2D}" type="presParOf" srcId="{5CF331A2-716A-4B23-8698-201ADC8A5AA8}" destId="{1B3EA1C6-F6C8-4B5A-AF72-173B5DF68D7F}" srcOrd="1" destOrd="0" presId="urn:microsoft.com/office/officeart/2005/8/layout/vList5"/>
    <dgm:cxn modelId="{7F2F0E96-04C7-433E-8252-FE92BC72BF9D}" type="presParOf" srcId="{E76D8D69-8B1E-4643-9B6F-09CA7D141340}" destId="{29D336D8-39AB-4882-A479-E68F70A93D9C}" srcOrd="5" destOrd="0" presId="urn:microsoft.com/office/officeart/2005/8/layout/vList5"/>
    <dgm:cxn modelId="{48301173-7F31-4093-AB32-2A93A9C75B96}" type="presParOf" srcId="{E76D8D69-8B1E-4643-9B6F-09CA7D141340}" destId="{30301A7D-9A12-457C-9B94-238862D93C77}" srcOrd="6" destOrd="0" presId="urn:microsoft.com/office/officeart/2005/8/layout/vList5"/>
    <dgm:cxn modelId="{2DEF9A30-D644-49FD-92AD-2BC03E2DA3A9}" type="presParOf" srcId="{30301A7D-9A12-457C-9B94-238862D93C77}" destId="{D128437D-0776-4906-BEB2-78C6977B0319}" srcOrd="0" destOrd="0" presId="urn:microsoft.com/office/officeart/2005/8/layout/vList5"/>
    <dgm:cxn modelId="{8713F554-F309-4C5F-95C8-3D2ACD9EC78E}" type="presParOf" srcId="{30301A7D-9A12-457C-9B94-238862D93C77}" destId="{2C9550ED-987B-40FD-9A6D-395893251BAE}" srcOrd="1" destOrd="0" presId="urn:microsoft.com/office/officeart/2005/8/layout/vList5"/>
    <dgm:cxn modelId="{19640E42-DB5B-43F4-B827-92F2D77FBFCF}" type="presParOf" srcId="{E76D8D69-8B1E-4643-9B6F-09CA7D141340}" destId="{5F2217BD-B14C-469F-AA02-6DCE88A30FE0}" srcOrd="7" destOrd="0" presId="urn:microsoft.com/office/officeart/2005/8/layout/vList5"/>
    <dgm:cxn modelId="{C98C4DA1-A6E9-40F9-BF48-BF07958190D9}" type="presParOf" srcId="{E76D8D69-8B1E-4643-9B6F-09CA7D141340}" destId="{9E0C0BEC-7E99-425C-8CF0-577C122E5516}" srcOrd="8" destOrd="0" presId="urn:microsoft.com/office/officeart/2005/8/layout/vList5"/>
    <dgm:cxn modelId="{AE59C1ED-7A4F-408F-8C21-BF039D18B088}" type="presParOf" srcId="{9E0C0BEC-7E99-425C-8CF0-577C122E5516}" destId="{021C07F7-9E58-47E6-87E0-30A7F5BB0BDA}" srcOrd="0" destOrd="0" presId="urn:microsoft.com/office/officeart/2005/8/layout/vList5"/>
    <dgm:cxn modelId="{CDFCFEB5-0FC6-44AB-A64A-657CFC0A0FC8}" type="presParOf" srcId="{9E0C0BEC-7E99-425C-8CF0-577C122E5516}" destId="{952F3AD7-2941-45E7-9BA8-D111A8DE9D55}" srcOrd="1" destOrd="0" presId="urn:microsoft.com/office/officeart/2005/8/layout/vList5"/>
    <dgm:cxn modelId="{3041340A-A994-4593-9397-B181434F2FAB}" type="presParOf" srcId="{E76D8D69-8B1E-4643-9B6F-09CA7D141340}" destId="{EED5AA3F-A28D-41CB-AEFD-92035DA3B35E}" srcOrd="9" destOrd="0" presId="urn:microsoft.com/office/officeart/2005/8/layout/vList5"/>
    <dgm:cxn modelId="{2DB44A15-FB7E-4541-BF1A-A537B6DC1FD3}" type="presParOf" srcId="{E76D8D69-8B1E-4643-9B6F-09CA7D141340}" destId="{53E09803-DA02-4E04-A6C4-EB3E24FE9230}" srcOrd="10" destOrd="0" presId="urn:microsoft.com/office/officeart/2005/8/layout/vList5"/>
    <dgm:cxn modelId="{74192228-206A-4C40-9218-CAAF66A28C9D}" type="presParOf" srcId="{53E09803-DA02-4E04-A6C4-EB3E24FE9230}" destId="{9EB1278E-CCA0-41CE-B857-5A7395E88342}" srcOrd="0" destOrd="0" presId="urn:microsoft.com/office/officeart/2005/8/layout/vList5"/>
    <dgm:cxn modelId="{22A4DE29-02D5-4CC8-923C-1F254FED9C9C}" type="presParOf" srcId="{53E09803-DA02-4E04-A6C4-EB3E24FE9230}" destId="{33730735-B795-44BD-AB1C-F790D4118A06}" srcOrd="1" destOrd="0" presId="urn:microsoft.com/office/officeart/2005/8/layout/vList5"/>
    <dgm:cxn modelId="{54FEF5CE-7CEB-4114-A5A7-373EB27D2CBE}" type="presParOf" srcId="{E76D8D69-8B1E-4643-9B6F-09CA7D141340}" destId="{D64FF655-CDEA-4807-82EB-B568945D2C6C}" srcOrd="11" destOrd="0" presId="urn:microsoft.com/office/officeart/2005/8/layout/vList5"/>
    <dgm:cxn modelId="{E546ADCF-B282-47F4-AB91-E630B0E26CD1}" type="presParOf" srcId="{E76D8D69-8B1E-4643-9B6F-09CA7D141340}" destId="{B9DB26AC-265A-4A4D-BC64-D9826BEC962D}" srcOrd="12" destOrd="0" presId="urn:microsoft.com/office/officeart/2005/8/layout/vList5"/>
    <dgm:cxn modelId="{66C55CEB-7B0B-4ABC-88EF-D104C0A9D812}" type="presParOf" srcId="{B9DB26AC-265A-4A4D-BC64-D9826BEC962D}" destId="{D6FC925E-0488-402C-B2D1-F4E0C59B41D1}" srcOrd="0" destOrd="0" presId="urn:microsoft.com/office/officeart/2005/8/layout/vList5"/>
    <dgm:cxn modelId="{B668CB14-8AA1-4F90-A312-7FD92AEA5928}" type="presParOf" srcId="{B9DB26AC-265A-4A4D-BC64-D9826BEC962D}" destId="{AC7E2B96-92BA-437B-B63B-3BCD6688D438}" srcOrd="1" destOrd="0" presId="urn:microsoft.com/office/officeart/2005/8/layout/vList5"/>
    <dgm:cxn modelId="{C2B015BA-AC6F-4841-881F-4922D12C4AC4}" type="presParOf" srcId="{E76D8D69-8B1E-4643-9B6F-09CA7D141340}" destId="{9079B1BB-144B-4989-B446-DA7C7717C46D}" srcOrd="13" destOrd="0" presId="urn:microsoft.com/office/officeart/2005/8/layout/vList5"/>
    <dgm:cxn modelId="{41EB8B75-6DB7-4483-A085-1BF0619D5D88}" type="presParOf" srcId="{E76D8D69-8B1E-4643-9B6F-09CA7D141340}" destId="{08106875-AAC4-473A-80CE-E3B1117DF3C0}" srcOrd="14" destOrd="0" presId="urn:microsoft.com/office/officeart/2005/8/layout/vList5"/>
    <dgm:cxn modelId="{B8B37743-FAAE-49E7-830E-6ADA025264E8}" type="presParOf" srcId="{08106875-AAC4-473A-80CE-E3B1117DF3C0}" destId="{E8171E2D-F29C-4ECE-B47E-059920257AF3}" srcOrd="0" destOrd="0" presId="urn:microsoft.com/office/officeart/2005/8/layout/vList5"/>
    <dgm:cxn modelId="{B5DF9327-D693-42B6-B1E2-64B663CE0757}" type="presParOf" srcId="{08106875-AAC4-473A-80CE-E3B1117DF3C0}" destId="{30625C2A-EC18-49AD-B623-5E108B919184}" srcOrd="1" destOrd="0" presId="urn:microsoft.com/office/officeart/2005/8/layout/vList5"/>
    <dgm:cxn modelId="{59DD05B5-ED3D-441A-8072-118D1F94075F}" type="presParOf" srcId="{E76D8D69-8B1E-4643-9B6F-09CA7D141340}" destId="{D1F46082-E7DC-4A27-A925-4C92777C9683}" srcOrd="15" destOrd="0" presId="urn:microsoft.com/office/officeart/2005/8/layout/vList5"/>
    <dgm:cxn modelId="{FEC4C2ED-A3BE-4E9E-9547-710581CC32E2}" type="presParOf" srcId="{E76D8D69-8B1E-4643-9B6F-09CA7D141340}" destId="{803CE8BA-CA11-4106-AB41-59EC87E45F5C}" srcOrd="16" destOrd="0" presId="urn:microsoft.com/office/officeart/2005/8/layout/vList5"/>
    <dgm:cxn modelId="{986E42F5-C986-4788-A183-5A91A5E8DC62}" type="presParOf" srcId="{803CE8BA-CA11-4106-AB41-59EC87E45F5C}" destId="{B8E6AC62-02EC-42C3-87F0-6685E5802A94}" srcOrd="0" destOrd="0" presId="urn:microsoft.com/office/officeart/2005/8/layout/vList5"/>
    <dgm:cxn modelId="{BD67C8F2-7CA8-4D5D-949A-7E30665AC4B9}" type="presParOf" srcId="{803CE8BA-CA11-4106-AB41-59EC87E45F5C}" destId="{53DCF7DE-6E2D-4EBA-BF58-DCC4869F5F00}" srcOrd="1" destOrd="0" presId="urn:microsoft.com/office/officeart/2005/8/layout/vList5"/>
    <dgm:cxn modelId="{1B7463FF-7203-4776-A6E9-5D3F8BD5B4FD}" type="presParOf" srcId="{E76D8D69-8B1E-4643-9B6F-09CA7D141340}" destId="{2A996F39-6F62-4A11-B5A3-C82F0185CDEA}" srcOrd="17" destOrd="0" presId="urn:microsoft.com/office/officeart/2005/8/layout/vList5"/>
    <dgm:cxn modelId="{2C84C321-5A8D-420B-A308-8A1D6E05B306}" type="presParOf" srcId="{E76D8D69-8B1E-4643-9B6F-09CA7D141340}" destId="{C12F2A1E-755A-42B7-A4D4-64C451F7779A}" srcOrd="18" destOrd="0" presId="urn:microsoft.com/office/officeart/2005/8/layout/vList5"/>
    <dgm:cxn modelId="{A84433B8-6F4E-4455-96A1-B58ECF70A16B}" type="presParOf" srcId="{C12F2A1E-755A-42B7-A4D4-64C451F7779A}" destId="{08649F68-EC57-4D20-A1C5-2061E870202B}" srcOrd="0" destOrd="0" presId="urn:microsoft.com/office/officeart/2005/8/layout/vList5"/>
    <dgm:cxn modelId="{88350154-DED9-4C85-91A3-5CF9C9035A9D}" type="presParOf" srcId="{C12F2A1E-755A-42B7-A4D4-64C451F7779A}" destId="{66A1A60B-68BB-462E-A360-EE5E682C46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61C95-1A86-4887-9D14-D3C5615DE474}">
      <dsp:nvSpPr>
        <dsp:cNvPr id="0" name=""/>
        <dsp:cNvSpPr/>
      </dsp:nvSpPr>
      <dsp:spPr>
        <a:xfrm>
          <a:off x="5641714" y="1806053"/>
          <a:ext cx="365555" cy="354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135"/>
              </a:lnTo>
              <a:lnTo>
                <a:pt x="365555" y="257135"/>
              </a:lnTo>
              <a:lnTo>
                <a:pt x="365555" y="354355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6DED4-3AE5-4C13-86DF-45E951FC9FEB}">
      <dsp:nvSpPr>
        <dsp:cNvPr id="0" name=""/>
        <dsp:cNvSpPr/>
      </dsp:nvSpPr>
      <dsp:spPr>
        <a:xfrm>
          <a:off x="4148111" y="886615"/>
          <a:ext cx="1493602" cy="253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816"/>
              </a:lnTo>
              <a:lnTo>
                <a:pt x="1493602" y="155816"/>
              </a:lnTo>
              <a:lnTo>
                <a:pt x="1493602" y="253036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59AFA0-2767-4455-8EB1-9DA1EDA98503}">
      <dsp:nvSpPr>
        <dsp:cNvPr id="0" name=""/>
        <dsp:cNvSpPr/>
      </dsp:nvSpPr>
      <dsp:spPr>
        <a:xfrm>
          <a:off x="4149428" y="1858232"/>
          <a:ext cx="91440" cy="2399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90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A37A2-4E07-44B7-9B9B-78B1EF02D52D}">
      <dsp:nvSpPr>
        <dsp:cNvPr id="0" name=""/>
        <dsp:cNvSpPr/>
      </dsp:nvSpPr>
      <dsp:spPr>
        <a:xfrm>
          <a:off x="4102391" y="886615"/>
          <a:ext cx="91440" cy="3052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7995"/>
              </a:lnTo>
              <a:lnTo>
                <a:pt x="92756" y="207995"/>
              </a:lnTo>
              <a:lnTo>
                <a:pt x="92756" y="305215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912E7-B486-4B23-B926-6C8AFEB51E96}">
      <dsp:nvSpPr>
        <dsp:cNvPr id="0" name=""/>
        <dsp:cNvSpPr/>
      </dsp:nvSpPr>
      <dsp:spPr>
        <a:xfrm>
          <a:off x="2749737" y="2829849"/>
          <a:ext cx="1856261" cy="1275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715"/>
              </a:lnTo>
              <a:lnTo>
                <a:pt x="1856261" y="1178715"/>
              </a:lnTo>
              <a:lnTo>
                <a:pt x="1856261" y="1275935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A3F80-ADE2-407E-BE2C-BAF9FBB47DE0}">
      <dsp:nvSpPr>
        <dsp:cNvPr id="0" name=""/>
        <dsp:cNvSpPr/>
      </dsp:nvSpPr>
      <dsp:spPr>
        <a:xfrm>
          <a:off x="2565715" y="2829849"/>
          <a:ext cx="184021" cy="305215"/>
        </a:xfrm>
        <a:custGeom>
          <a:avLst/>
          <a:gdLst/>
          <a:ahLst/>
          <a:cxnLst/>
          <a:rect l="0" t="0" r="0" b="0"/>
          <a:pathLst>
            <a:path>
              <a:moveTo>
                <a:pt x="184021" y="0"/>
              </a:moveTo>
              <a:lnTo>
                <a:pt x="184021" y="207995"/>
              </a:lnTo>
              <a:lnTo>
                <a:pt x="0" y="207995"/>
              </a:lnTo>
              <a:lnTo>
                <a:pt x="0" y="305215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C0182F-1CDE-4CD5-A0FF-98D2312BC7D9}">
      <dsp:nvSpPr>
        <dsp:cNvPr id="0" name=""/>
        <dsp:cNvSpPr/>
      </dsp:nvSpPr>
      <dsp:spPr>
        <a:xfrm>
          <a:off x="710084" y="2829849"/>
          <a:ext cx="2039652" cy="305215"/>
        </a:xfrm>
        <a:custGeom>
          <a:avLst/>
          <a:gdLst/>
          <a:ahLst/>
          <a:cxnLst/>
          <a:rect l="0" t="0" r="0" b="0"/>
          <a:pathLst>
            <a:path>
              <a:moveTo>
                <a:pt x="2039652" y="0"/>
              </a:moveTo>
              <a:lnTo>
                <a:pt x="2039652" y="207995"/>
              </a:lnTo>
              <a:lnTo>
                <a:pt x="0" y="207995"/>
              </a:lnTo>
              <a:lnTo>
                <a:pt x="0" y="305215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A3F57-32E0-4FE4-817A-93ED9CCC139F}">
      <dsp:nvSpPr>
        <dsp:cNvPr id="0" name=""/>
        <dsp:cNvSpPr/>
      </dsp:nvSpPr>
      <dsp:spPr>
        <a:xfrm>
          <a:off x="2108405" y="1858232"/>
          <a:ext cx="641331" cy="305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995"/>
              </a:lnTo>
              <a:lnTo>
                <a:pt x="641331" y="207995"/>
              </a:lnTo>
              <a:lnTo>
                <a:pt x="641331" y="305215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23A55-A836-4500-8979-DDFAD4BA04CC}">
      <dsp:nvSpPr>
        <dsp:cNvPr id="0" name=""/>
        <dsp:cNvSpPr/>
      </dsp:nvSpPr>
      <dsp:spPr>
        <a:xfrm>
          <a:off x="1467074" y="1858232"/>
          <a:ext cx="641331" cy="305215"/>
        </a:xfrm>
        <a:custGeom>
          <a:avLst/>
          <a:gdLst/>
          <a:ahLst/>
          <a:cxnLst/>
          <a:rect l="0" t="0" r="0" b="0"/>
          <a:pathLst>
            <a:path>
              <a:moveTo>
                <a:pt x="641331" y="0"/>
              </a:moveTo>
              <a:lnTo>
                <a:pt x="641331" y="207995"/>
              </a:lnTo>
              <a:lnTo>
                <a:pt x="0" y="207995"/>
              </a:lnTo>
              <a:lnTo>
                <a:pt x="0" y="305215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65BD1-8AA4-427F-AB13-3A031B1EA439}">
      <dsp:nvSpPr>
        <dsp:cNvPr id="0" name=""/>
        <dsp:cNvSpPr/>
      </dsp:nvSpPr>
      <dsp:spPr>
        <a:xfrm>
          <a:off x="2108405" y="886615"/>
          <a:ext cx="2039705" cy="305215"/>
        </a:xfrm>
        <a:custGeom>
          <a:avLst/>
          <a:gdLst/>
          <a:ahLst/>
          <a:cxnLst/>
          <a:rect l="0" t="0" r="0" b="0"/>
          <a:pathLst>
            <a:path>
              <a:moveTo>
                <a:pt x="2039705" y="0"/>
              </a:moveTo>
              <a:lnTo>
                <a:pt x="2039705" y="207995"/>
              </a:lnTo>
              <a:lnTo>
                <a:pt x="0" y="207995"/>
              </a:lnTo>
              <a:lnTo>
                <a:pt x="0" y="305215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BB8CC-10E3-463A-97BB-2D8AA03EACF2}">
      <dsp:nvSpPr>
        <dsp:cNvPr id="0" name=""/>
        <dsp:cNvSpPr/>
      </dsp:nvSpPr>
      <dsp:spPr>
        <a:xfrm>
          <a:off x="3471792" y="220214"/>
          <a:ext cx="1352637" cy="6664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3E708-7797-4059-9FFB-C49E9DBF7A2B}">
      <dsp:nvSpPr>
        <dsp:cNvPr id="0" name=""/>
        <dsp:cNvSpPr/>
      </dsp:nvSpPr>
      <dsp:spPr>
        <a:xfrm>
          <a:off x="3588398" y="330989"/>
          <a:ext cx="1352637" cy="666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Voters</a:t>
          </a:r>
        </a:p>
      </dsp:txBody>
      <dsp:txXfrm>
        <a:off x="3607916" y="350507"/>
        <a:ext cx="1313601" cy="627365"/>
      </dsp:txXfrm>
    </dsp:sp>
    <dsp:sp modelId="{31CD9BB5-A334-4251-ABEA-7CBDCEC7F7B9}">
      <dsp:nvSpPr>
        <dsp:cNvPr id="0" name=""/>
        <dsp:cNvSpPr/>
      </dsp:nvSpPr>
      <dsp:spPr>
        <a:xfrm>
          <a:off x="1099201" y="1191830"/>
          <a:ext cx="2018409" cy="6664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1B13F-BBAB-45E4-9C60-AC5293483879}">
      <dsp:nvSpPr>
        <dsp:cNvPr id="0" name=""/>
        <dsp:cNvSpPr/>
      </dsp:nvSpPr>
      <dsp:spPr>
        <a:xfrm>
          <a:off x="1215806" y="1302606"/>
          <a:ext cx="2018409" cy="666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cap="all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Commissioners</a:t>
          </a:r>
          <a:r>
            <a:rPr lang="en-US" sz="16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* (3)</a:t>
          </a:r>
        </a:p>
      </dsp:txBody>
      <dsp:txXfrm>
        <a:off x="1235324" y="1322124"/>
        <a:ext cx="1979373" cy="627365"/>
      </dsp:txXfrm>
    </dsp:sp>
    <dsp:sp modelId="{83FBCD99-E101-4C28-A45B-A28FBFEF679C}">
      <dsp:nvSpPr>
        <dsp:cNvPr id="0" name=""/>
        <dsp:cNvSpPr/>
      </dsp:nvSpPr>
      <dsp:spPr>
        <a:xfrm>
          <a:off x="942348" y="2163447"/>
          <a:ext cx="1049451" cy="6664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17EC8-A29A-44C7-A628-26369A4BF447}">
      <dsp:nvSpPr>
        <dsp:cNvPr id="0" name=""/>
        <dsp:cNvSpPr/>
      </dsp:nvSpPr>
      <dsp:spPr>
        <a:xfrm>
          <a:off x="1058954" y="2274223"/>
          <a:ext cx="1049451" cy="666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Solicitor</a:t>
          </a:r>
          <a:br>
            <a:rPr lang="en-US" sz="11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br>
            <a:rPr lang="en-US" sz="4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9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Assistant Solicitor</a:t>
          </a:r>
        </a:p>
      </dsp:txBody>
      <dsp:txXfrm>
        <a:off x="1078472" y="2293741"/>
        <a:ext cx="1010415" cy="627365"/>
      </dsp:txXfrm>
    </dsp:sp>
    <dsp:sp modelId="{2E45C6B0-F6C0-4C27-904A-A1993FBE27BC}">
      <dsp:nvSpPr>
        <dsp:cNvPr id="0" name=""/>
        <dsp:cNvSpPr/>
      </dsp:nvSpPr>
      <dsp:spPr>
        <a:xfrm>
          <a:off x="2225011" y="2163447"/>
          <a:ext cx="1049451" cy="6664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16711-A59E-48AD-A024-1288F079E8FE}">
      <dsp:nvSpPr>
        <dsp:cNvPr id="0" name=""/>
        <dsp:cNvSpPr/>
      </dsp:nvSpPr>
      <dsp:spPr>
        <a:xfrm>
          <a:off x="2341617" y="2274223"/>
          <a:ext cx="1049451" cy="666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Chief Clerk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Deputy Chief    Clerk</a:t>
          </a:r>
        </a:p>
      </dsp:txBody>
      <dsp:txXfrm>
        <a:off x="2361135" y="2293741"/>
        <a:ext cx="1010415" cy="627365"/>
      </dsp:txXfrm>
    </dsp:sp>
    <dsp:sp modelId="{6AE30A75-BF5B-4967-A350-B9BDF313CFB5}">
      <dsp:nvSpPr>
        <dsp:cNvPr id="0" name=""/>
        <dsp:cNvSpPr/>
      </dsp:nvSpPr>
      <dsp:spPr>
        <a:xfrm>
          <a:off x="177" y="3135064"/>
          <a:ext cx="1419812" cy="21909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0E26C-C09B-4C9D-A025-A28BAB3AE63D}">
      <dsp:nvSpPr>
        <dsp:cNvPr id="0" name=""/>
        <dsp:cNvSpPr/>
      </dsp:nvSpPr>
      <dsp:spPr>
        <a:xfrm>
          <a:off x="116783" y="3245840"/>
          <a:ext cx="1419812" cy="2190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u="sng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Funded Agencies</a:t>
          </a:r>
          <a:r>
            <a:rPr lang="en-US" sz="10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: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Children &amp; Youth </a:t>
          </a:r>
          <a:br>
            <a:rPr lang="en-US" sz="10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Agency</a:t>
          </a:r>
          <a:br>
            <a:rPr lang="en-US" sz="10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Drug &amp; Alcohol</a:t>
          </a:r>
          <a:br>
            <a:rPr lang="en-US" sz="10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Commission</a:t>
          </a:r>
          <a:br>
            <a:rPr lang="en-US" sz="10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Behavioral Health/</a:t>
          </a:r>
          <a:br>
            <a:rPr lang="en-US" sz="10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Developmental</a:t>
          </a:r>
          <a:br>
            <a:rPr lang="en-US" sz="10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Services</a:t>
          </a:r>
          <a:br>
            <a:rPr lang="en-US" sz="10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Early Intervention</a:t>
          </a:r>
          <a:br>
            <a:rPr lang="en-US" sz="10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Office of Aging</a:t>
          </a:r>
          <a:br>
            <a:rPr lang="en-US" sz="10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Youth Intervention</a:t>
          </a:r>
          <a:br>
            <a:rPr lang="en-US" sz="10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Center</a:t>
          </a:r>
        </a:p>
      </dsp:txBody>
      <dsp:txXfrm>
        <a:off x="158368" y="3287425"/>
        <a:ext cx="1336642" cy="2107764"/>
      </dsp:txXfrm>
    </dsp:sp>
    <dsp:sp modelId="{B8A9D76E-11C7-40C6-AD4C-55027BBA86F1}">
      <dsp:nvSpPr>
        <dsp:cNvPr id="0" name=""/>
        <dsp:cNvSpPr/>
      </dsp:nvSpPr>
      <dsp:spPr>
        <a:xfrm>
          <a:off x="1653202" y="3135064"/>
          <a:ext cx="1825027" cy="29610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4821E-E5E0-4E45-BB38-152B511E4337}">
      <dsp:nvSpPr>
        <dsp:cNvPr id="0" name=""/>
        <dsp:cNvSpPr/>
      </dsp:nvSpPr>
      <dsp:spPr>
        <a:xfrm>
          <a:off x="1769807" y="3245840"/>
          <a:ext cx="1825027" cy="2961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 dirty="0"/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000" kern="1200" dirty="0"/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u="sng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General Fund Agencies: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br>
            <a:rPr lang="en-US" sz="4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975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Agricultural Preservation</a:t>
          </a:r>
          <a:br>
            <a:rPr lang="en-US" sz="975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975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Board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75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Budget Services</a:t>
          </a:r>
          <a:br>
            <a:rPr lang="en-US" sz="975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975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Commissioners Office</a:t>
          </a:r>
          <a:br>
            <a:rPr lang="en-US" sz="975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975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Department of Public Safety</a:t>
          </a:r>
          <a:br>
            <a:rPr lang="en-US" sz="975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975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Elections Office</a:t>
          </a:r>
          <a:br>
            <a:rPr lang="en-US" sz="975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975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Facilities Management/ General Services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75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Human Resources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75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Information Technology  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75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Prison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75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Planning 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75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Property Assessment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75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Public Defender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75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Purchasing</a:t>
          </a:r>
          <a:br>
            <a:rPr lang="en-US" sz="975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975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Veterans Affairs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050" kern="1200" dirty="0"/>
          </a:br>
          <a:br>
            <a:rPr lang="en-US" sz="1050" kern="1200" dirty="0"/>
          </a:br>
          <a:br>
            <a:rPr lang="en-US" sz="1050" kern="1200" dirty="0"/>
          </a:br>
          <a:endParaRPr lang="en-US" sz="1050" kern="1200" dirty="0"/>
        </a:p>
      </dsp:txBody>
      <dsp:txXfrm>
        <a:off x="1823260" y="3299293"/>
        <a:ext cx="1718121" cy="2854115"/>
      </dsp:txXfrm>
    </dsp:sp>
    <dsp:sp modelId="{F135C8AB-862B-4F60-879A-FC88F1C1AF14}">
      <dsp:nvSpPr>
        <dsp:cNvPr id="0" name=""/>
        <dsp:cNvSpPr/>
      </dsp:nvSpPr>
      <dsp:spPr>
        <a:xfrm>
          <a:off x="3712070" y="4105785"/>
          <a:ext cx="1787855" cy="18213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D652A-3D5D-4640-AA01-1FE98F534176}">
      <dsp:nvSpPr>
        <dsp:cNvPr id="0" name=""/>
        <dsp:cNvSpPr/>
      </dsp:nvSpPr>
      <dsp:spPr>
        <a:xfrm>
          <a:off x="3828676" y="4216560"/>
          <a:ext cx="1787855" cy="1821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u="sng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Law Enforcement &amp; Court Related (General Fund)</a:t>
          </a:r>
          <a:r>
            <a:rPr lang="en-US" sz="10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:</a:t>
          </a:r>
          <a:br>
            <a:rPr lang="en-US" sz="10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br>
            <a:rPr lang="en-US" sz="4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Criminal: Clerk of Courts*</a:t>
          </a:r>
          <a:br>
            <a:rPr lang="en-US" sz="10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Civil: Prothonotary*</a:t>
          </a:r>
          <a:br>
            <a:rPr lang="en-US" sz="10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Register of Wills*</a:t>
          </a:r>
          <a:br>
            <a:rPr lang="en-US" sz="10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  Orphan’s Court Division</a:t>
          </a:r>
          <a:br>
            <a:rPr lang="en-US" sz="10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Sheriff*</a:t>
          </a:r>
          <a:br>
            <a:rPr lang="en-US" sz="10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District Attorney*</a:t>
          </a:r>
          <a:br>
            <a:rPr lang="en-US" sz="10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  Victim Witness Program</a:t>
          </a:r>
          <a:br>
            <a:rPr lang="en-US" sz="700" kern="1200" dirty="0"/>
          </a:br>
          <a:br>
            <a:rPr lang="en-US" sz="700" kern="1200" dirty="0"/>
          </a:br>
          <a:br>
            <a:rPr lang="en-US" sz="700" kern="1200" dirty="0"/>
          </a:br>
          <a:endParaRPr lang="en-US" sz="700" kern="1200" dirty="0"/>
        </a:p>
      </dsp:txBody>
      <dsp:txXfrm>
        <a:off x="3881040" y="4268924"/>
        <a:ext cx="1683127" cy="1716647"/>
      </dsp:txXfrm>
    </dsp:sp>
    <dsp:sp modelId="{C1F15CB4-EE87-43C6-B0D7-12327C4B7FEB}">
      <dsp:nvSpPr>
        <dsp:cNvPr id="0" name=""/>
        <dsp:cNvSpPr/>
      </dsp:nvSpPr>
      <dsp:spPr>
        <a:xfrm>
          <a:off x="3523473" y="1191830"/>
          <a:ext cx="1343349" cy="6664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DAC5A-BEC7-4850-A6EB-1FCC0AE20E89}">
      <dsp:nvSpPr>
        <dsp:cNvPr id="0" name=""/>
        <dsp:cNvSpPr/>
      </dsp:nvSpPr>
      <dsp:spPr>
        <a:xfrm>
          <a:off x="3640079" y="1302606"/>
          <a:ext cx="1343349" cy="666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cap="all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Elected Officials</a:t>
          </a:r>
        </a:p>
      </dsp:txBody>
      <dsp:txXfrm>
        <a:off x="3659597" y="1322124"/>
        <a:ext cx="1304313" cy="627365"/>
      </dsp:txXfrm>
    </dsp:sp>
    <dsp:sp modelId="{018CDB5A-8299-4E90-83DF-B0C18796AF2C}">
      <dsp:nvSpPr>
        <dsp:cNvPr id="0" name=""/>
        <dsp:cNvSpPr/>
      </dsp:nvSpPr>
      <dsp:spPr>
        <a:xfrm>
          <a:off x="3507674" y="2098140"/>
          <a:ext cx="1374948" cy="7748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775B4-AF27-4650-B251-45D28F5BC866}">
      <dsp:nvSpPr>
        <dsp:cNvPr id="0" name=""/>
        <dsp:cNvSpPr/>
      </dsp:nvSpPr>
      <dsp:spPr>
        <a:xfrm>
          <a:off x="3624279" y="2208915"/>
          <a:ext cx="1374948" cy="774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Controller*</a:t>
          </a:r>
          <a:br>
            <a:rPr lang="en-US" sz="11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1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Coroner*</a:t>
          </a:r>
          <a:br>
            <a:rPr lang="en-US" sz="11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1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Recorder of Deeds*</a:t>
          </a:r>
          <a:br>
            <a:rPr lang="en-US" sz="11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100" kern="120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Treasurer*</a:t>
          </a:r>
        </a:p>
      </dsp:txBody>
      <dsp:txXfrm>
        <a:off x="3646973" y="2231609"/>
        <a:ext cx="1329560" cy="729443"/>
      </dsp:txXfrm>
    </dsp:sp>
    <dsp:sp modelId="{41808B29-9F66-4894-812A-DBF891E280E0}">
      <dsp:nvSpPr>
        <dsp:cNvPr id="0" name=""/>
        <dsp:cNvSpPr/>
      </dsp:nvSpPr>
      <dsp:spPr>
        <a:xfrm>
          <a:off x="5116988" y="1139651"/>
          <a:ext cx="1049451" cy="6664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85D29-6BEA-447A-90F1-FF356FBCB607}">
      <dsp:nvSpPr>
        <dsp:cNvPr id="0" name=""/>
        <dsp:cNvSpPr/>
      </dsp:nvSpPr>
      <dsp:spPr>
        <a:xfrm>
          <a:off x="5233594" y="1250427"/>
          <a:ext cx="1049451" cy="666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cap="all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Judicial</a:t>
          </a:r>
          <a:endParaRPr lang="en-US" sz="1000" kern="1200" cap="all" baseline="0" dirty="0">
            <a:latin typeface="Nirmala UI Semilight" panose="020B0402040204020203" pitchFamily="34" charset="0"/>
            <a:cs typeface="Nirmala UI Semilight" panose="020B0402040204020203" pitchFamily="34" charset="0"/>
          </a:endParaRPr>
        </a:p>
      </dsp:txBody>
      <dsp:txXfrm>
        <a:off x="5253112" y="1269945"/>
        <a:ext cx="1010415" cy="627365"/>
      </dsp:txXfrm>
    </dsp:sp>
    <dsp:sp modelId="{6D5A9FF1-6D34-49AE-B963-74E64020A2C6}">
      <dsp:nvSpPr>
        <dsp:cNvPr id="0" name=""/>
        <dsp:cNvSpPr/>
      </dsp:nvSpPr>
      <dsp:spPr>
        <a:xfrm>
          <a:off x="5067480" y="2160409"/>
          <a:ext cx="1879577" cy="17470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880E4-961E-4EF8-99D0-104D4E7B42CD}">
      <dsp:nvSpPr>
        <dsp:cNvPr id="0" name=""/>
        <dsp:cNvSpPr/>
      </dsp:nvSpPr>
      <dsp:spPr>
        <a:xfrm>
          <a:off x="5184086" y="2271184"/>
          <a:ext cx="1879577" cy="1747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Court of Common Pleas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Judges*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Court Administration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Adult Probation &amp; </a:t>
          </a:r>
          <a:br>
            <a:rPr lang="en-US" sz="10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  Parole Services</a:t>
          </a:r>
          <a:br>
            <a:rPr lang="en-US" sz="10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Court Reporters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Domestic Relations</a:t>
          </a:r>
          <a:br>
            <a:rPr lang="en-US" sz="10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Juvenile Probation</a:t>
          </a:r>
          <a:br>
            <a:rPr lang="en-US" sz="10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Law Library</a:t>
          </a:r>
          <a:br>
            <a:rPr lang="en-US" sz="10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10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  Magisterial District Judges*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000" kern="1200" cap="none" baseline="0" dirty="0">
            <a:latin typeface="Nirmala UI Semilight" panose="020B0402040204020203" pitchFamily="34" charset="0"/>
            <a:cs typeface="Nirmala UI Semilight" panose="020B0402040204020203" pitchFamily="34" charset="0"/>
          </a:endParaRPr>
        </a:p>
      </dsp:txBody>
      <dsp:txXfrm>
        <a:off x="5235255" y="2322353"/>
        <a:ext cx="1777239" cy="1644700"/>
      </dsp:txXfrm>
    </dsp:sp>
    <dsp:sp modelId="{95785FA8-7E08-4D47-B1C3-23DFFAC94738}">
      <dsp:nvSpPr>
        <dsp:cNvPr id="0" name=""/>
        <dsp:cNvSpPr/>
      </dsp:nvSpPr>
      <dsp:spPr>
        <a:xfrm>
          <a:off x="7087920" y="1225733"/>
          <a:ext cx="1736967" cy="6664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49B35-F1F6-45B0-825A-4EA1F330F6AA}">
      <dsp:nvSpPr>
        <dsp:cNvPr id="0" name=""/>
        <dsp:cNvSpPr/>
      </dsp:nvSpPr>
      <dsp:spPr>
        <a:xfrm>
          <a:off x="7204526" y="1336509"/>
          <a:ext cx="1736967" cy="666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00" b="1" u="sng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Retirement Board</a:t>
          </a:r>
          <a:br>
            <a:rPr lang="en-US" sz="9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9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County Commissioners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Controller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Treasurer</a:t>
          </a:r>
        </a:p>
      </dsp:txBody>
      <dsp:txXfrm>
        <a:off x="7224044" y="1356027"/>
        <a:ext cx="1697931" cy="627365"/>
      </dsp:txXfrm>
    </dsp:sp>
    <dsp:sp modelId="{C32258B5-A0CF-4996-9062-EDCDFACFA9B2}">
      <dsp:nvSpPr>
        <dsp:cNvPr id="0" name=""/>
        <dsp:cNvSpPr/>
      </dsp:nvSpPr>
      <dsp:spPr>
        <a:xfrm>
          <a:off x="7100747" y="2082379"/>
          <a:ext cx="1736967" cy="6664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66BA9-7136-4407-B57D-CAF684296147}">
      <dsp:nvSpPr>
        <dsp:cNvPr id="0" name=""/>
        <dsp:cNvSpPr/>
      </dsp:nvSpPr>
      <dsp:spPr>
        <a:xfrm>
          <a:off x="7217352" y="2193155"/>
          <a:ext cx="1736967" cy="666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00" b="1" u="sng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Salary Board</a:t>
          </a:r>
          <a:br>
            <a:rPr lang="en-US" sz="9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9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County Commissioners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Controller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Elected Department Heads</a:t>
          </a:r>
        </a:p>
      </dsp:txBody>
      <dsp:txXfrm>
        <a:off x="7236870" y="2212673"/>
        <a:ext cx="1697931" cy="627365"/>
      </dsp:txXfrm>
    </dsp:sp>
    <dsp:sp modelId="{8CC5A06F-997F-4FC6-9C11-12CC28363EC9}">
      <dsp:nvSpPr>
        <dsp:cNvPr id="0" name=""/>
        <dsp:cNvSpPr/>
      </dsp:nvSpPr>
      <dsp:spPr>
        <a:xfrm>
          <a:off x="7113815" y="2929862"/>
          <a:ext cx="1736967" cy="4358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AD2A7-8F75-4440-8AEB-24FEB8A1185B}">
      <dsp:nvSpPr>
        <dsp:cNvPr id="0" name=""/>
        <dsp:cNvSpPr/>
      </dsp:nvSpPr>
      <dsp:spPr>
        <a:xfrm>
          <a:off x="7230420" y="3040637"/>
          <a:ext cx="1736967" cy="435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u="sng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Election Board</a:t>
          </a:r>
          <a:br>
            <a:rPr lang="en-US" sz="9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9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County Commissioners</a:t>
          </a:r>
        </a:p>
      </dsp:txBody>
      <dsp:txXfrm>
        <a:off x="7243185" y="3053402"/>
        <a:ext cx="1711437" cy="410303"/>
      </dsp:txXfrm>
    </dsp:sp>
    <dsp:sp modelId="{C8072987-9906-46BA-8E76-6945B8187F27}">
      <dsp:nvSpPr>
        <dsp:cNvPr id="0" name=""/>
        <dsp:cNvSpPr/>
      </dsp:nvSpPr>
      <dsp:spPr>
        <a:xfrm>
          <a:off x="7113817" y="3562637"/>
          <a:ext cx="1736967" cy="10230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3068C-405B-4AE8-A0D2-794EEA3374B2}">
      <dsp:nvSpPr>
        <dsp:cNvPr id="0" name=""/>
        <dsp:cNvSpPr/>
      </dsp:nvSpPr>
      <dsp:spPr>
        <a:xfrm>
          <a:off x="7230423" y="3673412"/>
          <a:ext cx="1736967" cy="10230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00" b="1" u="sng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Prison Board</a:t>
          </a:r>
          <a:br>
            <a:rPr lang="en-US" sz="9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</a:br>
          <a:r>
            <a:rPr lang="en-US" sz="9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County Commissioners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Controller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District Attorney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Judge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00" kern="1200" cap="none" baseline="0" dirty="0">
              <a:latin typeface="Nirmala UI Semilight" panose="020B0402040204020203" pitchFamily="34" charset="0"/>
              <a:cs typeface="Nirmala UI Semilight" panose="020B0402040204020203" pitchFamily="34" charset="0"/>
            </a:rPr>
            <a:t>Sheriff</a:t>
          </a:r>
        </a:p>
      </dsp:txBody>
      <dsp:txXfrm>
        <a:off x="7260386" y="3703375"/>
        <a:ext cx="1677041" cy="963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9AB07-319F-4C21-8E48-69AFD62B42D3}">
      <dsp:nvSpPr>
        <dsp:cNvPr id="0" name=""/>
        <dsp:cNvSpPr/>
      </dsp:nvSpPr>
      <dsp:spPr>
        <a:xfrm rot="5400000">
          <a:off x="2549078" y="-1368039"/>
          <a:ext cx="529093" cy="331496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>
              <a:latin typeface="+mn-lt"/>
              <a:cs typeface="Times New Roman" pitchFamily="18" charset="0"/>
            </a:rPr>
            <a:t>3.735 County millage (0% increase)</a:t>
          </a:r>
          <a:endParaRPr lang="en-US" sz="1400" b="0" i="0" kern="1200" dirty="0">
            <a:latin typeface="+mn-lt"/>
          </a:endParaRPr>
        </a:p>
      </dsp:txBody>
      <dsp:txXfrm rot="-5400000">
        <a:off x="1156140" y="50727"/>
        <a:ext cx="3289141" cy="477437"/>
      </dsp:txXfrm>
    </dsp:sp>
    <dsp:sp modelId="{08B1FD99-713C-478E-846A-BF8BEE43D4A0}">
      <dsp:nvSpPr>
        <dsp:cNvPr id="0" name=""/>
        <dsp:cNvSpPr/>
      </dsp:nvSpPr>
      <dsp:spPr>
        <a:xfrm>
          <a:off x="163627" y="0"/>
          <a:ext cx="974877" cy="5718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</a:rPr>
            <a:t>2017</a:t>
          </a:r>
        </a:p>
      </dsp:txBody>
      <dsp:txXfrm>
        <a:off x="191542" y="27915"/>
        <a:ext cx="919047" cy="516014"/>
      </dsp:txXfrm>
    </dsp:sp>
    <dsp:sp modelId="{BB70A815-8A0C-4FE0-A1F1-F6C22819D482}">
      <dsp:nvSpPr>
        <dsp:cNvPr id="0" name=""/>
        <dsp:cNvSpPr/>
      </dsp:nvSpPr>
      <dsp:spPr>
        <a:xfrm rot="5400000">
          <a:off x="2549078" y="-767602"/>
          <a:ext cx="529093" cy="331496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0" i="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 dirty="0">
              <a:latin typeface="+mn-lt"/>
            </a:rPr>
            <a:t>2.911 County millage (0% revenue increase)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 dirty="0">
              <a:latin typeface="+mn-lt"/>
            </a:rPr>
            <a:t>Reassessment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0" i="0" kern="1200" dirty="0">
            <a:latin typeface="+mn-lt"/>
          </a:endParaRPr>
        </a:p>
      </dsp:txBody>
      <dsp:txXfrm rot="-5400000">
        <a:off x="1156140" y="651164"/>
        <a:ext cx="3289141" cy="477437"/>
      </dsp:txXfrm>
    </dsp:sp>
    <dsp:sp modelId="{633584C5-91D8-49C9-AF2A-F74D5DA9816F}">
      <dsp:nvSpPr>
        <dsp:cNvPr id="0" name=""/>
        <dsp:cNvSpPr/>
      </dsp:nvSpPr>
      <dsp:spPr>
        <a:xfrm>
          <a:off x="163627" y="598035"/>
          <a:ext cx="974877" cy="571844"/>
        </a:xfrm>
        <a:prstGeom prst="flowChartPrepa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</a:rPr>
            <a:t>2018</a:t>
          </a:r>
        </a:p>
      </dsp:txBody>
      <dsp:txXfrm>
        <a:off x="358602" y="598035"/>
        <a:ext cx="584927" cy="571844"/>
      </dsp:txXfrm>
    </dsp:sp>
    <dsp:sp modelId="{1B3EA1C6-F6C8-4B5A-AF72-173B5DF68D7F}">
      <dsp:nvSpPr>
        <dsp:cNvPr id="0" name=""/>
        <dsp:cNvSpPr/>
      </dsp:nvSpPr>
      <dsp:spPr>
        <a:xfrm rot="5400000">
          <a:off x="2550497" y="-175998"/>
          <a:ext cx="543919" cy="333263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>
              <a:latin typeface="+mn-lt"/>
              <a:cs typeface="Times New Roman" pitchFamily="18" charset="0"/>
            </a:rPr>
            <a:t>2.911 County millage (0% increase)</a:t>
          </a:r>
          <a:endParaRPr lang="en-US" sz="1400" b="0" kern="1200" dirty="0">
            <a:latin typeface="+mn-lt"/>
            <a:cs typeface="Times New Roman" pitchFamily="18" charset="0"/>
          </a:endParaRPr>
        </a:p>
      </dsp:txBody>
      <dsp:txXfrm rot="-5400000">
        <a:off x="1156140" y="1244911"/>
        <a:ext cx="3306082" cy="490815"/>
      </dsp:txXfrm>
    </dsp:sp>
    <dsp:sp modelId="{157875E6-814E-4C07-B10B-E0C788E53FB8}">
      <dsp:nvSpPr>
        <dsp:cNvPr id="0" name=""/>
        <dsp:cNvSpPr/>
      </dsp:nvSpPr>
      <dsp:spPr>
        <a:xfrm>
          <a:off x="154795" y="1202789"/>
          <a:ext cx="974877" cy="571844"/>
        </a:xfrm>
        <a:prstGeom prst="flowChartAlternateProces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  <a:cs typeface="Times New Roman" pitchFamily="18" charset="0"/>
            </a:rPr>
            <a:t>2019</a:t>
          </a:r>
        </a:p>
      </dsp:txBody>
      <dsp:txXfrm>
        <a:off x="182710" y="1230704"/>
        <a:ext cx="919047" cy="516014"/>
      </dsp:txXfrm>
    </dsp:sp>
    <dsp:sp modelId="{2C9550ED-987B-40FD-9A6D-395893251BAE}">
      <dsp:nvSpPr>
        <dsp:cNvPr id="0" name=""/>
        <dsp:cNvSpPr/>
      </dsp:nvSpPr>
      <dsp:spPr>
        <a:xfrm rot="5400000">
          <a:off x="2549078" y="433270"/>
          <a:ext cx="529093" cy="331496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>
              <a:latin typeface="+mn-lt"/>
              <a:cs typeface="Times New Roman" pitchFamily="18" charset="0"/>
            </a:rPr>
            <a:t>2.911 County millage (0% increase)</a:t>
          </a:r>
          <a:endParaRPr lang="en-US" sz="1400" b="0" i="0" kern="1200" dirty="0">
            <a:latin typeface="+mn-lt"/>
          </a:endParaRPr>
        </a:p>
      </dsp:txBody>
      <dsp:txXfrm rot="-5400000">
        <a:off x="1156140" y="1852036"/>
        <a:ext cx="3289141" cy="477437"/>
      </dsp:txXfrm>
    </dsp:sp>
    <dsp:sp modelId="{D128437D-0776-4906-BEB2-78C6977B0319}">
      <dsp:nvSpPr>
        <dsp:cNvPr id="0" name=""/>
        <dsp:cNvSpPr/>
      </dsp:nvSpPr>
      <dsp:spPr>
        <a:xfrm>
          <a:off x="163627" y="1798908"/>
          <a:ext cx="974877" cy="5718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</a:rPr>
            <a:t>2020</a:t>
          </a:r>
        </a:p>
      </dsp:txBody>
      <dsp:txXfrm>
        <a:off x="191542" y="1826823"/>
        <a:ext cx="919047" cy="516014"/>
      </dsp:txXfrm>
    </dsp:sp>
    <dsp:sp modelId="{952F3AD7-2941-45E7-9BA8-D111A8DE9D55}">
      <dsp:nvSpPr>
        <dsp:cNvPr id="0" name=""/>
        <dsp:cNvSpPr/>
      </dsp:nvSpPr>
      <dsp:spPr>
        <a:xfrm rot="5400000">
          <a:off x="2549078" y="1033706"/>
          <a:ext cx="529093" cy="331496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>
              <a:latin typeface="+mn-lt"/>
              <a:cs typeface="Times New Roman" pitchFamily="18" charset="0"/>
            </a:rPr>
            <a:t>2.911 County millage (0% increase)</a:t>
          </a:r>
          <a:endParaRPr lang="en-US" sz="1400" b="0" i="0" kern="1200" dirty="0">
            <a:latin typeface="+mn-lt"/>
          </a:endParaRPr>
        </a:p>
      </dsp:txBody>
      <dsp:txXfrm rot="-5400000">
        <a:off x="1156140" y="2452472"/>
        <a:ext cx="3289141" cy="477437"/>
      </dsp:txXfrm>
    </dsp:sp>
    <dsp:sp modelId="{021C07F7-9E58-47E6-87E0-30A7F5BB0BDA}">
      <dsp:nvSpPr>
        <dsp:cNvPr id="0" name=""/>
        <dsp:cNvSpPr/>
      </dsp:nvSpPr>
      <dsp:spPr>
        <a:xfrm>
          <a:off x="163627" y="2399344"/>
          <a:ext cx="974877" cy="5718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</a:rPr>
            <a:t>2021</a:t>
          </a:r>
        </a:p>
      </dsp:txBody>
      <dsp:txXfrm>
        <a:off x="191542" y="2427259"/>
        <a:ext cx="919047" cy="516014"/>
      </dsp:txXfrm>
    </dsp:sp>
    <dsp:sp modelId="{33730735-B795-44BD-AB1C-F790D4118A06}">
      <dsp:nvSpPr>
        <dsp:cNvPr id="0" name=""/>
        <dsp:cNvSpPr/>
      </dsp:nvSpPr>
      <dsp:spPr>
        <a:xfrm rot="5400000">
          <a:off x="2593925" y="1643798"/>
          <a:ext cx="457475" cy="329565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>
              <a:latin typeface="+mn-lt"/>
            </a:rPr>
            <a:t>2.911 County millage (0% increase)</a:t>
          </a:r>
        </a:p>
      </dsp:txBody>
      <dsp:txXfrm rot="-5400000">
        <a:off x="1174834" y="3085221"/>
        <a:ext cx="3273326" cy="412811"/>
      </dsp:txXfrm>
    </dsp:sp>
    <dsp:sp modelId="{9EB1278E-CCA0-41CE-B857-5A7395E88342}">
      <dsp:nvSpPr>
        <dsp:cNvPr id="0" name=""/>
        <dsp:cNvSpPr/>
      </dsp:nvSpPr>
      <dsp:spPr>
        <a:xfrm>
          <a:off x="181262" y="3005705"/>
          <a:ext cx="993571" cy="5718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</a:rPr>
            <a:t>2022</a:t>
          </a:r>
        </a:p>
      </dsp:txBody>
      <dsp:txXfrm>
        <a:off x="209177" y="3033620"/>
        <a:ext cx="937741" cy="516014"/>
      </dsp:txXfrm>
    </dsp:sp>
    <dsp:sp modelId="{AC7E2B96-92BA-437B-B63B-3BCD6688D438}">
      <dsp:nvSpPr>
        <dsp:cNvPr id="0" name=""/>
        <dsp:cNvSpPr/>
      </dsp:nvSpPr>
      <dsp:spPr>
        <a:xfrm rot="5400000">
          <a:off x="2597703" y="2229728"/>
          <a:ext cx="457475" cy="332467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2.911 County millage (0% increase)</a:t>
          </a:r>
        </a:p>
      </dsp:txBody>
      <dsp:txXfrm rot="-5400000">
        <a:off x="1164106" y="3685657"/>
        <a:ext cx="3302338" cy="412811"/>
      </dsp:txXfrm>
    </dsp:sp>
    <dsp:sp modelId="{D6FC925E-0488-402C-B2D1-F4E0C59B41D1}">
      <dsp:nvSpPr>
        <dsp:cNvPr id="0" name=""/>
        <dsp:cNvSpPr/>
      </dsp:nvSpPr>
      <dsp:spPr>
        <a:xfrm>
          <a:off x="181262" y="3606141"/>
          <a:ext cx="982843" cy="5718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2023</a:t>
          </a:r>
        </a:p>
      </dsp:txBody>
      <dsp:txXfrm>
        <a:off x="209177" y="3634056"/>
        <a:ext cx="927013" cy="516014"/>
      </dsp:txXfrm>
    </dsp:sp>
    <dsp:sp modelId="{30625C2A-EC18-49AD-B623-5E108B919184}">
      <dsp:nvSpPr>
        <dsp:cNvPr id="0" name=""/>
        <dsp:cNvSpPr/>
      </dsp:nvSpPr>
      <dsp:spPr>
        <a:xfrm rot="5400000">
          <a:off x="2572164" y="2739313"/>
          <a:ext cx="457475" cy="3375719"/>
        </a:xfrm>
        <a:prstGeom prst="round2Same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2.911 County millage (0% increase)</a:t>
          </a:r>
        </a:p>
      </dsp:txBody>
      <dsp:txXfrm rot="-5400000">
        <a:off x="1113042" y="4220767"/>
        <a:ext cx="3353387" cy="412811"/>
      </dsp:txXfrm>
    </dsp:sp>
    <dsp:sp modelId="{E8171E2D-F29C-4ECE-B47E-059920257AF3}">
      <dsp:nvSpPr>
        <dsp:cNvPr id="0" name=""/>
        <dsp:cNvSpPr/>
      </dsp:nvSpPr>
      <dsp:spPr>
        <a:xfrm>
          <a:off x="212251" y="4183235"/>
          <a:ext cx="931779" cy="5718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2024</a:t>
          </a:r>
        </a:p>
      </dsp:txBody>
      <dsp:txXfrm>
        <a:off x="240166" y="4211150"/>
        <a:ext cx="875949" cy="516014"/>
      </dsp:txXfrm>
    </dsp:sp>
    <dsp:sp modelId="{53DCF7DE-6E2D-4EBA-BF58-DCC4869F5F00}">
      <dsp:nvSpPr>
        <dsp:cNvPr id="0" name=""/>
        <dsp:cNvSpPr/>
      </dsp:nvSpPr>
      <dsp:spPr>
        <a:xfrm rot="5400000">
          <a:off x="2605761" y="3356252"/>
          <a:ext cx="398483" cy="3383923"/>
        </a:xfrm>
        <a:prstGeom prst="round2Same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1" kern="12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2.911 County millage (0% increase)</a:t>
          </a:r>
        </a:p>
      </dsp:txBody>
      <dsp:txXfrm rot="-5400000">
        <a:off x="1113041" y="4868424"/>
        <a:ext cx="3364471" cy="359579"/>
      </dsp:txXfrm>
    </dsp:sp>
    <dsp:sp modelId="{B8E6AC62-02EC-42C3-87F0-6685E5802A94}">
      <dsp:nvSpPr>
        <dsp:cNvPr id="0" name=""/>
        <dsp:cNvSpPr/>
      </dsp:nvSpPr>
      <dsp:spPr>
        <a:xfrm>
          <a:off x="212251" y="4783671"/>
          <a:ext cx="931779" cy="5718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Calibri" panose="020F0502020204030204" pitchFamily="34" charset="0"/>
              <a:cs typeface="Calibri" panose="020F0502020204030204" pitchFamily="34" charset="0"/>
            </a:rPr>
            <a:t>2025</a:t>
          </a:r>
        </a:p>
      </dsp:txBody>
      <dsp:txXfrm>
        <a:off x="240166" y="4811586"/>
        <a:ext cx="875949" cy="516014"/>
      </dsp:txXfrm>
    </dsp:sp>
    <dsp:sp modelId="{66A1A60B-68BB-462E-A360-EE5E682C469D}">
      <dsp:nvSpPr>
        <dsp:cNvPr id="0" name=""/>
        <dsp:cNvSpPr/>
      </dsp:nvSpPr>
      <dsp:spPr>
        <a:xfrm rot="5400000">
          <a:off x="2381337" y="4196340"/>
          <a:ext cx="457475" cy="2994065"/>
        </a:xfrm>
        <a:prstGeom prst="round2Same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1" kern="12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3.201 County millage (10% increase)</a:t>
          </a:r>
        </a:p>
      </dsp:txBody>
      <dsp:txXfrm rot="-5400000">
        <a:off x="1113042" y="5486967"/>
        <a:ext cx="2971733" cy="412811"/>
      </dsp:txXfrm>
    </dsp:sp>
    <dsp:sp modelId="{08649F68-EC57-4D20-A1C5-2061E870202B}">
      <dsp:nvSpPr>
        <dsp:cNvPr id="0" name=""/>
        <dsp:cNvSpPr/>
      </dsp:nvSpPr>
      <dsp:spPr>
        <a:xfrm>
          <a:off x="212251" y="5384108"/>
          <a:ext cx="931779" cy="5718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Calibri" panose="020F0502020204030204" pitchFamily="34" charset="0"/>
              <a:cs typeface="Calibri" panose="020F0502020204030204" pitchFamily="34" charset="0"/>
            </a:rPr>
            <a:t>2026</a:t>
          </a:r>
          <a:endParaRPr lang="en-US" sz="2500" b="0" i="1" kern="1200" baseline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0166" y="5412023"/>
        <a:ext cx="875949" cy="516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FF84F5DA-8758-4201-A22C-3110D5AD0D1B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BE8E0AAD-CEFB-4DDD-AFA5-0A0918519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33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r">
              <a:defRPr sz="1300"/>
            </a:lvl1pPr>
          </a:lstStyle>
          <a:p>
            <a:fld id="{7D642A07-9984-49B0-A9E2-352C97CE08A8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80" rIns="93158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58" tIns="46580" rIns="93158" bIns="465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r">
              <a:defRPr sz="1300"/>
            </a:lvl1pPr>
          </a:lstStyle>
          <a:p>
            <a:fld id="{750B014E-AB59-46C4-B9F4-4B7232852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63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B014E-AB59-46C4-B9F4-4B7232852D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93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014E-AB59-46C4-B9F4-4B7232852D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89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014E-AB59-46C4-B9F4-4B7232852D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55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014E-AB59-46C4-B9F4-4B7232852D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25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014E-AB59-46C4-B9F4-4B7232852D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8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014E-AB59-46C4-B9F4-4B7232852D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15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B014E-AB59-46C4-B9F4-4B7232852D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97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014E-AB59-46C4-B9F4-4B7232852D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15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014E-AB59-46C4-B9F4-4B7232852D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0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014E-AB59-46C4-B9F4-4B7232852D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91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014E-AB59-46C4-B9F4-4B7232852D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15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014E-AB59-46C4-B9F4-4B7232852D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72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014E-AB59-46C4-B9F4-4B7232852D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42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014E-AB59-46C4-B9F4-4B7232852D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05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014E-AB59-46C4-B9F4-4B7232852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5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014E-AB59-46C4-B9F4-4B7232852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35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014E-AB59-46C4-B9F4-4B7232852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98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014E-AB59-46C4-B9F4-4B7232852D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62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B014E-AB59-46C4-B9F4-4B7232852D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9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ADEDE-1112-A0A8-937A-07BCCE546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4B86D-8846-5252-DD54-B89CBF2A5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28086-8A67-94D9-BF2E-B9FD374FF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3885-39FF-4DFC-8312-3CA1CF62A0B7}" type="datetime1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F0D0C-DF79-ED5D-2252-2346DA7E9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73A80-4E65-9FAF-0D8C-C7BC9338B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06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7FF1-82DD-148F-3EAB-6C4EC6BEA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7CB62-782D-EC02-7318-04FB9AAB5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8D6D4-4DB2-57AE-EC6D-3D6D3E523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F8F1-CFBF-41EE-9BD9-434E6E76A432}" type="datetime1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F6ED7-EA18-0B8E-9626-951227AE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5FB5B-B626-1962-E0F5-25FD4FC7C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9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207889-2B5B-AB50-435A-D17010DC7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FCF35-69C0-F649-1207-C384C0678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BF5C9-4F12-1EA5-F464-310481C6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FE56-D248-4199-BC1E-7E88E41CCA63}" type="datetime1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95871-057B-E82F-9BC4-34C26D6B8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86869-6664-8BCE-B0EB-A114815D9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6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16F88-0AAC-AD04-614E-91EBC5E34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2A165-35AA-BB75-1860-EAC551669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11C51-5657-5307-AA9B-71CDFEB21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C1A4-4DA1-44EE-9E03-0B95CA9BCC1A}" type="datetime1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17522-5E73-39F7-7785-BFF9D848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7B595-A2CB-3A6A-ABF7-70D0333AB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DC7A6-15A5-7EE8-C73A-56A311392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2297D-BD77-F916-3B6E-E50FDA6FC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BF0C6-735B-9937-66B9-7F0F88DBD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1AF7-7E86-4852-BABD-151151112308}" type="datetime1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4FB46-6338-022B-24D7-42FADAE44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F46BD-38B7-0CA7-2675-A0032885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45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BA96E-E5E2-8BC3-286B-4AAF191DD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BE09D-8320-D1B5-164F-B56BB133E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F7CAA-9480-FD17-6153-7F59EB5A4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7EDCB0-783E-93E7-8382-1DE1F061E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D3FD-B26E-4290-9B5C-8576830526C9}" type="datetime1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546DB-6602-EBDA-491D-83ECF2601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876BC-8354-A89D-B413-0EEAA062F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5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1963D-7FAA-A78D-FBF6-57109FF70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58DE0-D3B0-C629-57CA-4AC48818F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D2350E-9A25-9F84-A3A6-9BD78E127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20606D-3604-927B-D766-22D1F4253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282FA-9E76-30CE-DC1C-FC38BA101B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9DA169-F6F9-2346-FE60-A4C20CBDB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2D5B-6EE2-41D7-BF6F-F3E966FCF543}" type="datetime1">
              <a:rPr lang="en-US" smtClean="0"/>
              <a:t>12/18/2025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5A675A-59F5-9A40-181B-6A5EC0598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58C825-23A6-88D5-39FA-E792541C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4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4CBAD-9013-4147-B7D3-27E0E5CC1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7308BD-443C-1AFC-B4E7-4154BB19A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C45C-429C-457B-B63C-A72CC2CB6ADE}" type="datetime1">
              <a:rPr lang="en-US" smtClean="0"/>
              <a:t>12/18/2025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CAC9B9-3A36-1DA1-89D6-9403363FE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CE452E-FDF6-F7B8-6FED-EE2F23F7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8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E293FA-EB41-D144-4F41-45038FDE1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E33E-4410-435D-986B-F3871C5481FC}" type="datetime1">
              <a:rPr lang="en-US" smtClean="0"/>
              <a:t>12/18/2025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71BF4E-DAC4-06A2-E61D-94AE57BC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158FF-1373-AE86-20C0-21381012B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7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7D92-B97B-62E1-D308-E297A5276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1A059-C410-E7A0-D5F3-3ACD74956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577D0-656F-6602-2E94-3688A4D8B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CA3FD-6D98-B2EC-840F-1BCEDA540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14B7-BC66-48D6-8D7A-530E075147E8}" type="datetime1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1E788-E4B8-B428-D025-9893DBFF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501AE-0A5E-7CD5-D34D-3193A1DD7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4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113E0-2DD9-4A4D-936A-C5188C058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F60F06-DD7C-631B-04C7-F414BCACCB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9908F-7371-9256-22FB-F8E7D03BF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41F5B-3842-9548-19E8-93FF7319A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4B38-3329-46B9-A421-E63A688E96D4}" type="datetime1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214A6-B8D2-6830-D63F-9C2E5A557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F7E8D-F17E-EF65-F10D-9E717FFCE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59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5F1E1A-E122-A7E2-6630-4F098C48B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0AF50-0579-1C7D-61FF-1DDAF31D8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008AE-8745-2976-66FD-F6D78368FC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E127C-A927-4245-9C02-B60EAD31E174}" type="datetime1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BFB34-1D8B-03D8-D129-BC5105A2D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7C3F1-BDB7-8180-029A-DED08D585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6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DA9C3B-BDE2-99FB-450D-9C60CC1C9D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1" r="1" b="10401"/>
          <a:stretch/>
        </p:blipFill>
        <p:spPr>
          <a:xfrm>
            <a:off x="1176454" y="136524"/>
            <a:ext cx="6791091" cy="4536089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3943DBDC-797B-6502-9B56-440BFFF709A7}"/>
              </a:ext>
            </a:extLst>
          </p:cNvPr>
          <p:cNvSpPr txBox="1">
            <a:spLocks/>
          </p:cNvSpPr>
          <p:nvPr/>
        </p:nvSpPr>
        <p:spPr>
          <a:xfrm>
            <a:off x="1176454" y="4900123"/>
            <a:ext cx="6791091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4000" b="1" dirty="0">
                <a:ln w="15875">
                  <a:solidFill>
                    <a:srgbClr val="002060"/>
                  </a:solidFill>
                  <a:prstDash val="solid"/>
                </a:ln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</a:rPr>
              <a:t>2026 Budget 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C4C9D2-ED07-6DB6-2989-B3B6F07A1774}"/>
              </a:ext>
            </a:extLst>
          </p:cNvPr>
          <p:cNvSpPr txBox="1"/>
          <p:nvPr/>
        </p:nvSpPr>
        <p:spPr>
          <a:xfrm>
            <a:off x="1973765" y="5654037"/>
            <a:ext cx="5196468" cy="775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400" b="1" dirty="0"/>
              <a:t>The mission of the Lancaster County Government is to create a government that is effective, cost efficient, and consumer friendly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516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"/>
            <a:ext cx="9144000" cy="920016"/>
          </a:xfrm>
          <a:prstGeom prst="rect">
            <a:avLst/>
          </a:prstGeo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808038"/>
            <a:ext cx="7315200" cy="3371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356702"/>
              </a:solidFill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02091458"/>
              </p:ext>
            </p:extLst>
          </p:nvPr>
        </p:nvGraphicFramePr>
        <p:xfrm>
          <a:off x="339306" y="1343838"/>
          <a:ext cx="7923362" cy="5046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7"/>
            <a:ext cx="2057400" cy="365125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10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1" y="-124122"/>
            <a:ext cx="5978769" cy="881609"/>
            <a:chOff x="-1" y="-133000"/>
            <a:chExt cx="5978769" cy="847081"/>
          </a:xfrm>
        </p:grpSpPr>
        <p:sp>
          <p:nvSpPr>
            <p:cNvPr id="17" name="Rectangle 16"/>
            <p:cNvSpPr/>
            <p:nvPr/>
          </p:nvSpPr>
          <p:spPr>
            <a:xfrm>
              <a:off x="0" y="-133000"/>
              <a:ext cx="2867487" cy="62101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aramond" panose="02020404030301010803" pitchFamily="18" charset="0"/>
                </a:rPr>
                <a:t>2026 Budget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1" y="458352"/>
              <a:ext cx="5978769" cy="2557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000" dirty="0">
                  <a:ln w="0"/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General Fund Revenue Breakdown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4F758C-7E8E-46C4-9241-360A7856FFC3}"/>
              </a:ext>
            </a:extLst>
          </p:cNvPr>
          <p:cNvCxnSpPr>
            <a:cxnSpLocks/>
          </p:cNvCxnSpPr>
          <p:nvPr/>
        </p:nvCxnSpPr>
        <p:spPr>
          <a:xfrm flipV="1">
            <a:off x="5284617" y="2025263"/>
            <a:ext cx="119743" cy="1447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E4FF16-FCFE-4B56-A4BB-77E9004F0C8C}"/>
              </a:ext>
            </a:extLst>
          </p:cNvPr>
          <p:cNvCxnSpPr>
            <a:cxnSpLocks/>
          </p:cNvCxnSpPr>
          <p:nvPr/>
        </p:nvCxnSpPr>
        <p:spPr>
          <a:xfrm>
            <a:off x="3278779" y="2168436"/>
            <a:ext cx="182878" cy="2590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5281B5-72FF-4DC4-A8D8-5D8F76B8F808}"/>
              </a:ext>
            </a:extLst>
          </p:cNvPr>
          <p:cNvCxnSpPr>
            <a:cxnSpLocks/>
          </p:cNvCxnSpPr>
          <p:nvPr/>
        </p:nvCxnSpPr>
        <p:spPr>
          <a:xfrm>
            <a:off x="1698171" y="3048000"/>
            <a:ext cx="390702" cy="2606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4CD62F3-59CF-4B4A-90F0-3BF3E160C866}"/>
              </a:ext>
            </a:extLst>
          </p:cNvPr>
          <p:cNvCxnSpPr>
            <a:cxnSpLocks/>
          </p:cNvCxnSpPr>
          <p:nvPr/>
        </p:nvCxnSpPr>
        <p:spPr>
          <a:xfrm>
            <a:off x="7086600" y="5290457"/>
            <a:ext cx="228600" cy="2237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ounty-of-Lancaster-script-plus-Dome.gif">
            <a:extLst>
              <a:ext uri="{FF2B5EF4-FFF2-40B4-BE49-F238E27FC236}">
                <a16:creationId xmlns:a16="http://schemas.microsoft.com/office/drawing/2014/main" id="{DBAA0F7B-9A0D-18B2-C123-629704F13C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776838" y="0"/>
            <a:ext cx="1367161" cy="8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10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"/>
            <a:ext cx="9144000" cy="920016"/>
          </a:xfrm>
          <a:prstGeom prst="rect">
            <a:avLst/>
          </a:prstGeo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808038"/>
            <a:ext cx="7315200" cy="3371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356702"/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750531980"/>
              </p:ext>
            </p:extLst>
          </p:nvPr>
        </p:nvGraphicFramePr>
        <p:xfrm>
          <a:off x="377406" y="1379747"/>
          <a:ext cx="7923362" cy="5046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599" y="6492877"/>
            <a:ext cx="2057400" cy="365125"/>
          </a:xfrm>
        </p:spPr>
        <p:txBody>
          <a:bodyPr/>
          <a:lstStyle/>
          <a:p>
            <a:r>
              <a:rPr lang="en-US" sz="1100" dirty="0">
                <a:latin typeface="Garamond" panose="02020404030301010803" pitchFamily="18" charset="0"/>
              </a:rPr>
              <a:t>11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-32658"/>
            <a:ext cx="5926015" cy="901899"/>
            <a:chOff x="0" y="-174166"/>
            <a:chExt cx="5926015" cy="1136867"/>
          </a:xfrm>
        </p:grpSpPr>
        <p:sp>
          <p:nvSpPr>
            <p:cNvPr id="17" name="Rectangle 16"/>
            <p:cNvSpPr/>
            <p:nvPr/>
          </p:nvSpPr>
          <p:spPr>
            <a:xfrm>
              <a:off x="0" y="-174166"/>
              <a:ext cx="2867487" cy="81471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aramond" panose="02020404030301010803" pitchFamily="18" charset="0"/>
                </a:rPr>
                <a:t>2026 Budget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458352"/>
              <a:ext cx="5926015" cy="50434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000" dirty="0">
                  <a:ln w="0"/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General Fund Major Expenses Breakdown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3D555C6-6A1F-4935-803B-1A7035CB1479}"/>
              </a:ext>
            </a:extLst>
          </p:cNvPr>
          <p:cNvCxnSpPr>
            <a:cxnSpLocks/>
          </p:cNvCxnSpPr>
          <p:nvPr/>
        </p:nvCxnSpPr>
        <p:spPr>
          <a:xfrm flipH="1">
            <a:off x="4728756" y="1953256"/>
            <a:ext cx="156755" cy="3980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037087-F758-4862-B25F-AABDA21F56A9}"/>
              </a:ext>
            </a:extLst>
          </p:cNvPr>
          <p:cNvCxnSpPr>
            <a:cxnSpLocks/>
          </p:cNvCxnSpPr>
          <p:nvPr/>
        </p:nvCxnSpPr>
        <p:spPr>
          <a:xfrm flipH="1">
            <a:off x="4885511" y="2152286"/>
            <a:ext cx="613953" cy="1990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89F853-01FD-4EC7-9EBC-D9F3D8336F6B}"/>
              </a:ext>
            </a:extLst>
          </p:cNvPr>
          <p:cNvCxnSpPr>
            <a:cxnSpLocks/>
          </p:cNvCxnSpPr>
          <p:nvPr/>
        </p:nvCxnSpPr>
        <p:spPr>
          <a:xfrm>
            <a:off x="3359067" y="1903499"/>
            <a:ext cx="454354" cy="4478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1FEF41E-F7DF-4703-A544-96BC21939D96}"/>
              </a:ext>
            </a:extLst>
          </p:cNvPr>
          <p:cNvCxnSpPr>
            <a:cxnSpLocks/>
          </p:cNvCxnSpPr>
          <p:nvPr/>
        </p:nvCxnSpPr>
        <p:spPr>
          <a:xfrm>
            <a:off x="2996838" y="2337423"/>
            <a:ext cx="332044" cy="1315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BA48A49-7C2A-4312-93F3-5AA50924D4E6}"/>
              </a:ext>
            </a:extLst>
          </p:cNvPr>
          <p:cNvCxnSpPr>
            <a:cxnSpLocks/>
          </p:cNvCxnSpPr>
          <p:nvPr/>
        </p:nvCxnSpPr>
        <p:spPr>
          <a:xfrm>
            <a:off x="1960583" y="2669003"/>
            <a:ext cx="492685" cy="853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6293097-A599-4762-BEB1-55E9E514F818}"/>
              </a:ext>
            </a:extLst>
          </p:cNvPr>
          <p:cNvCxnSpPr>
            <a:cxnSpLocks/>
          </p:cNvCxnSpPr>
          <p:nvPr/>
        </p:nvCxnSpPr>
        <p:spPr>
          <a:xfrm flipV="1">
            <a:off x="1566134" y="4521018"/>
            <a:ext cx="154166" cy="1807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053AA20-8BC3-4111-B961-585530028005}"/>
              </a:ext>
            </a:extLst>
          </p:cNvPr>
          <p:cNvCxnSpPr>
            <a:cxnSpLocks/>
          </p:cNvCxnSpPr>
          <p:nvPr/>
        </p:nvCxnSpPr>
        <p:spPr>
          <a:xfrm flipH="1" flipV="1">
            <a:off x="5319132" y="5765180"/>
            <a:ext cx="180332" cy="1226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1B645AB-EE67-43FE-AE31-400AC8D7DB0F}"/>
              </a:ext>
            </a:extLst>
          </p:cNvPr>
          <p:cNvCxnSpPr>
            <a:cxnSpLocks/>
          </p:cNvCxnSpPr>
          <p:nvPr/>
        </p:nvCxnSpPr>
        <p:spPr>
          <a:xfrm flipV="1">
            <a:off x="7239000" y="2836272"/>
            <a:ext cx="194420" cy="1681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ounty-of-Lancaster-script-plus-Dome.gif">
            <a:extLst>
              <a:ext uri="{FF2B5EF4-FFF2-40B4-BE49-F238E27FC236}">
                <a16:creationId xmlns:a16="http://schemas.microsoft.com/office/drawing/2014/main" id="{01640D11-D4FC-A121-3AC9-2869D00EB2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776838" y="0"/>
            <a:ext cx="1367161" cy="8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72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"/>
            <a:ext cx="9144000" cy="920016"/>
          </a:xfrm>
          <a:prstGeom prst="rect">
            <a:avLst/>
          </a:prstGeo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808038"/>
            <a:ext cx="7315200" cy="3371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356702"/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235035797"/>
              </p:ext>
            </p:extLst>
          </p:nvPr>
        </p:nvGraphicFramePr>
        <p:xfrm>
          <a:off x="377406" y="1145219"/>
          <a:ext cx="7923362" cy="5046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599" y="6492877"/>
            <a:ext cx="2057400" cy="365125"/>
          </a:xfrm>
        </p:spPr>
        <p:txBody>
          <a:bodyPr/>
          <a:lstStyle/>
          <a:p>
            <a:r>
              <a:rPr lang="en-US" sz="1100" dirty="0">
                <a:latin typeface="Garamond" panose="02020404030301010803" pitchFamily="18" charset="0"/>
              </a:rPr>
              <a:t>12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-124122"/>
            <a:ext cx="5926015" cy="978016"/>
            <a:chOff x="0" y="-133000"/>
            <a:chExt cx="5926015" cy="625097"/>
          </a:xfrm>
        </p:grpSpPr>
        <p:sp>
          <p:nvSpPr>
            <p:cNvPr id="17" name="Rectangle 16"/>
            <p:cNvSpPr/>
            <p:nvPr/>
          </p:nvSpPr>
          <p:spPr>
            <a:xfrm>
              <a:off x="0" y="-133000"/>
              <a:ext cx="2867487" cy="41310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aramond" panose="02020404030301010803" pitchFamily="18" charset="0"/>
                </a:rPr>
                <a:t>2026 Budget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236368"/>
              <a:ext cx="5926015" cy="2557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000" dirty="0">
                  <a:ln w="0"/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General Fund Payroll Expense Budget Breakdown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3D555C6-6A1F-4935-803B-1A7035CB1479}"/>
              </a:ext>
            </a:extLst>
          </p:cNvPr>
          <p:cNvCxnSpPr>
            <a:cxnSpLocks/>
          </p:cNvCxnSpPr>
          <p:nvPr/>
        </p:nvCxnSpPr>
        <p:spPr>
          <a:xfrm>
            <a:off x="1758423" y="2421605"/>
            <a:ext cx="168348" cy="1365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037087-F758-4862-B25F-AABDA21F56A9}"/>
              </a:ext>
            </a:extLst>
          </p:cNvPr>
          <p:cNvCxnSpPr>
            <a:cxnSpLocks/>
          </p:cNvCxnSpPr>
          <p:nvPr/>
        </p:nvCxnSpPr>
        <p:spPr>
          <a:xfrm flipH="1">
            <a:off x="5464629" y="1808590"/>
            <a:ext cx="113213" cy="812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6D1FDF0-2FA3-4FB9-AD9B-5097E5444C69}"/>
              </a:ext>
            </a:extLst>
          </p:cNvPr>
          <p:cNvCxnSpPr>
            <a:cxnSpLocks/>
          </p:cNvCxnSpPr>
          <p:nvPr/>
        </p:nvCxnSpPr>
        <p:spPr>
          <a:xfrm>
            <a:off x="2963007" y="1760671"/>
            <a:ext cx="193850" cy="2749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1B645AB-EE67-43FE-AE31-400AC8D7DB0F}"/>
              </a:ext>
            </a:extLst>
          </p:cNvPr>
          <p:cNvCxnSpPr>
            <a:cxnSpLocks/>
          </p:cNvCxnSpPr>
          <p:nvPr/>
        </p:nvCxnSpPr>
        <p:spPr>
          <a:xfrm>
            <a:off x="6241871" y="5079277"/>
            <a:ext cx="180700" cy="4615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 descr="County-of-Lancaster-script-plus-Dome.gif">
            <a:extLst>
              <a:ext uri="{FF2B5EF4-FFF2-40B4-BE49-F238E27FC236}">
                <a16:creationId xmlns:a16="http://schemas.microsoft.com/office/drawing/2014/main" id="{E8C6760E-C16D-9530-9B2E-BC4C1DD018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776838" y="0"/>
            <a:ext cx="1367161" cy="8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89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"/>
            <a:ext cx="9144000" cy="920016"/>
          </a:xfrm>
          <a:prstGeom prst="rect">
            <a:avLst/>
          </a:prstGeo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808038"/>
            <a:ext cx="7315200" cy="3371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356702"/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569950025"/>
              </p:ext>
            </p:extLst>
          </p:nvPr>
        </p:nvGraphicFramePr>
        <p:xfrm>
          <a:off x="442720" y="1260825"/>
          <a:ext cx="8415530" cy="5046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599" y="6492877"/>
            <a:ext cx="2057400" cy="365125"/>
          </a:xfrm>
        </p:spPr>
        <p:txBody>
          <a:bodyPr/>
          <a:lstStyle/>
          <a:p>
            <a:r>
              <a:rPr lang="en-US" sz="1100" dirty="0">
                <a:latin typeface="Garamond" panose="02020404030301010803" pitchFamily="18" charset="0"/>
              </a:rPr>
              <a:t>13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1" y="-124122"/>
            <a:ext cx="6884126" cy="959039"/>
            <a:chOff x="-1" y="-133000"/>
            <a:chExt cx="6884126" cy="523358"/>
          </a:xfrm>
        </p:grpSpPr>
        <p:sp>
          <p:nvSpPr>
            <p:cNvPr id="17" name="Rectangle 16"/>
            <p:cNvSpPr/>
            <p:nvPr/>
          </p:nvSpPr>
          <p:spPr>
            <a:xfrm>
              <a:off x="0" y="-133000"/>
              <a:ext cx="2867487" cy="352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aramond" panose="02020404030301010803" pitchFamily="18" charset="0"/>
                </a:rPr>
                <a:t>2026 Budget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1" y="172014"/>
              <a:ext cx="6884126" cy="21834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000" dirty="0">
                  <a:ln w="0"/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General Fund Non-Payroll Expense Budget Breakdown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3D555C6-6A1F-4935-803B-1A7035CB1479}"/>
              </a:ext>
            </a:extLst>
          </p:cNvPr>
          <p:cNvCxnSpPr>
            <a:cxnSpLocks/>
          </p:cNvCxnSpPr>
          <p:nvPr/>
        </p:nvCxnSpPr>
        <p:spPr>
          <a:xfrm>
            <a:off x="1984917" y="2408663"/>
            <a:ext cx="314146" cy="1908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037087-F758-4862-B25F-AABDA21F56A9}"/>
              </a:ext>
            </a:extLst>
          </p:cNvPr>
          <p:cNvCxnSpPr>
            <a:cxnSpLocks/>
          </p:cNvCxnSpPr>
          <p:nvPr/>
        </p:nvCxnSpPr>
        <p:spPr>
          <a:xfrm flipH="1">
            <a:off x="6588583" y="1933333"/>
            <a:ext cx="177273" cy="3164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1B645AB-EE67-43FE-AE31-400AC8D7DB0F}"/>
              </a:ext>
            </a:extLst>
          </p:cNvPr>
          <p:cNvCxnSpPr>
            <a:cxnSpLocks/>
          </p:cNvCxnSpPr>
          <p:nvPr/>
        </p:nvCxnSpPr>
        <p:spPr>
          <a:xfrm>
            <a:off x="7776838" y="4588030"/>
            <a:ext cx="228601" cy="2558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667F3CF-51E9-4067-BB84-968E12755DEA}"/>
              </a:ext>
            </a:extLst>
          </p:cNvPr>
          <p:cNvCxnSpPr>
            <a:cxnSpLocks/>
          </p:cNvCxnSpPr>
          <p:nvPr/>
        </p:nvCxnSpPr>
        <p:spPr>
          <a:xfrm flipH="1" flipV="1">
            <a:off x="5619200" y="5511306"/>
            <a:ext cx="170496" cy="3622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ounty-of-Lancaster-script-plus-Dome.gif">
            <a:extLst>
              <a:ext uri="{FF2B5EF4-FFF2-40B4-BE49-F238E27FC236}">
                <a16:creationId xmlns:a16="http://schemas.microsoft.com/office/drawing/2014/main" id="{49E6DC71-E1D4-182A-6ED6-2EBE19124E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776838" y="0"/>
            <a:ext cx="1367161" cy="87024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2AF81F-2A9C-04A3-EEB3-CDE0E63A6CA5}"/>
              </a:ext>
            </a:extLst>
          </p:cNvPr>
          <p:cNvCxnSpPr>
            <a:cxnSpLocks/>
          </p:cNvCxnSpPr>
          <p:nvPr/>
        </p:nvCxnSpPr>
        <p:spPr>
          <a:xfrm>
            <a:off x="4086432" y="1837910"/>
            <a:ext cx="409757" cy="954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E2337FF-D291-B102-9A87-C6A7FB0D64AF}"/>
              </a:ext>
            </a:extLst>
          </p:cNvPr>
          <p:cNvCxnSpPr>
            <a:cxnSpLocks/>
          </p:cNvCxnSpPr>
          <p:nvPr/>
        </p:nvCxnSpPr>
        <p:spPr>
          <a:xfrm>
            <a:off x="4961959" y="1728054"/>
            <a:ext cx="0" cy="205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007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"/>
            <a:ext cx="9144000" cy="920016"/>
          </a:xfrm>
          <a:prstGeom prst="rect">
            <a:avLst/>
          </a:prstGeo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808038"/>
            <a:ext cx="7315200" cy="3371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356702"/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86059415"/>
              </p:ext>
            </p:extLst>
          </p:nvPr>
        </p:nvGraphicFramePr>
        <p:xfrm>
          <a:off x="146628" y="1284959"/>
          <a:ext cx="8622903" cy="5046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0" y="-124122"/>
            <a:ext cx="6884126" cy="938946"/>
            <a:chOff x="0" y="-133000"/>
            <a:chExt cx="6884126" cy="512393"/>
          </a:xfrm>
        </p:grpSpPr>
        <p:sp>
          <p:nvSpPr>
            <p:cNvPr id="17" name="Rectangle 16"/>
            <p:cNvSpPr/>
            <p:nvPr/>
          </p:nvSpPr>
          <p:spPr>
            <a:xfrm>
              <a:off x="0" y="-133000"/>
              <a:ext cx="2867487" cy="352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aramond" panose="02020404030301010803" pitchFamily="18" charset="0"/>
                </a:rPr>
                <a:t>2026 Budget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161049"/>
              <a:ext cx="6884126" cy="21834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000" dirty="0">
                  <a:ln w="0"/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County Budget Expense Breakdown (All Funds)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3D555C6-6A1F-4935-803B-1A7035CB1479}"/>
              </a:ext>
            </a:extLst>
          </p:cNvPr>
          <p:cNvCxnSpPr>
            <a:cxnSpLocks/>
          </p:cNvCxnSpPr>
          <p:nvPr/>
        </p:nvCxnSpPr>
        <p:spPr>
          <a:xfrm>
            <a:off x="2096590" y="2090057"/>
            <a:ext cx="202475" cy="2514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037087-F758-4862-B25F-AABDA21F56A9}"/>
              </a:ext>
            </a:extLst>
          </p:cNvPr>
          <p:cNvCxnSpPr>
            <a:cxnSpLocks/>
          </p:cNvCxnSpPr>
          <p:nvPr/>
        </p:nvCxnSpPr>
        <p:spPr>
          <a:xfrm flipH="1">
            <a:off x="6436639" y="2028008"/>
            <a:ext cx="276982" cy="1240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1B645AB-EE67-43FE-AE31-400AC8D7DB0F}"/>
              </a:ext>
            </a:extLst>
          </p:cNvPr>
          <p:cNvCxnSpPr>
            <a:cxnSpLocks/>
          </p:cNvCxnSpPr>
          <p:nvPr/>
        </p:nvCxnSpPr>
        <p:spPr>
          <a:xfrm>
            <a:off x="6256421" y="5407693"/>
            <a:ext cx="180218" cy="3599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667F3CF-51E9-4067-BB84-968E12755DEA}"/>
              </a:ext>
            </a:extLst>
          </p:cNvPr>
          <p:cNvCxnSpPr>
            <a:cxnSpLocks/>
          </p:cNvCxnSpPr>
          <p:nvPr/>
        </p:nvCxnSpPr>
        <p:spPr>
          <a:xfrm flipV="1">
            <a:off x="1691641" y="4778829"/>
            <a:ext cx="256902" cy="197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CCC14D9-9B45-47D5-95D7-948B42855ED0}"/>
              </a:ext>
            </a:extLst>
          </p:cNvPr>
          <p:cNvCxnSpPr>
            <a:cxnSpLocks/>
          </p:cNvCxnSpPr>
          <p:nvPr/>
        </p:nvCxnSpPr>
        <p:spPr>
          <a:xfrm>
            <a:off x="1433743" y="2457123"/>
            <a:ext cx="7640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0719DF0-DE0B-4A98-8CCD-443FA292F0F0}"/>
              </a:ext>
            </a:extLst>
          </p:cNvPr>
          <p:cNvCxnSpPr>
            <a:cxnSpLocks/>
          </p:cNvCxnSpPr>
          <p:nvPr/>
        </p:nvCxnSpPr>
        <p:spPr>
          <a:xfrm>
            <a:off x="3171959" y="1953256"/>
            <a:ext cx="104643" cy="747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933BD80-FFDE-4D90-96DA-E9D67C83B263}"/>
              </a:ext>
            </a:extLst>
          </p:cNvPr>
          <p:cNvCxnSpPr>
            <a:cxnSpLocks/>
          </p:cNvCxnSpPr>
          <p:nvPr/>
        </p:nvCxnSpPr>
        <p:spPr>
          <a:xfrm flipH="1">
            <a:off x="5657707" y="1712810"/>
            <a:ext cx="95797" cy="2252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ounty-of-Lancaster-script-plus-Dome.gif">
            <a:extLst>
              <a:ext uri="{FF2B5EF4-FFF2-40B4-BE49-F238E27FC236}">
                <a16:creationId xmlns:a16="http://schemas.microsoft.com/office/drawing/2014/main" id="{FE3CEFE2-D479-4896-2857-07DADB78E5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776838" y="0"/>
            <a:ext cx="1367161" cy="87024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67F5D-9706-AD79-092A-9C67200AA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599" y="6492877"/>
            <a:ext cx="2057400" cy="365125"/>
          </a:xfrm>
        </p:spPr>
        <p:txBody>
          <a:bodyPr/>
          <a:lstStyle/>
          <a:p>
            <a:r>
              <a:rPr lang="en-US" sz="1100" dirty="0">
                <a:latin typeface="Garamond" panose="02020404030301010803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80226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1" y="-52676"/>
            <a:ext cx="9144000" cy="920016"/>
          </a:xfrm>
          <a:prstGeom prst="rect">
            <a:avLst/>
          </a:prstGeo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808038"/>
            <a:ext cx="7315200" cy="3371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356702"/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679182027"/>
              </p:ext>
            </p:extLst>
          </p:nvPr>
        </p:nvGraphicFramePr>
        <p:xfrm>
          <a:off x="168399" y="1260825"/>
          <a:ext cx="8622903" cy="5046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355" y="-60264"/>
            <a:ext cx="6884126" cy="1483745"/>
            <a:chOff x="0" y="-133000"/>
            <a:chExt cx="6884126" cy="809696"/>
          </a:xfrm>
        </p:grpSpPr>
        <p:sp>
          <p:nvSpPr>
            <p:cNvPr id="17" name="Rectangle 16"/>
            <p:cNvSpPr/>
            <p:nvPr/>
          </p:nvSpPr>
          <p:spPr>
            <a:xfrm>
              <a:off x="0" y="-133000"/>
              <a:ext cx="2867487" cy="352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aramond" panose="02020404030301010803" pitchFamily="18" charset="0"/>
                </a:rPr>
                <a:t>2026 Budget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458352"/>
              <a:ext cx="6884126" cy="21834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000" dirty="0">
                  <a:ln w="0"/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Expenses for Judicial Operations (General Fund)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037087-F758-4862-B25F-AABDA21F56A9}"/>
              </a:ext>
            </a:extLst>
          </p:cNvPr>
          <p:cNvCxnSpPr>
            <a:cxnSpLocks/>
          </p:cNvCxnSpPr>
          <p:nvPr/>
        </p:nvCxnSpPr>
        <p:spPr>
          <a:xfrm flipH="1">
            <a:off x="6457404" y="1953258"/>
            <a:ext cx="169818" cy="2804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1B645AB-EE67-43FE-AE31-400AC8D7DB0F}"/>
              </a:ext>
            </a:extLst>
          </p:cNvPr>
          <p:cNvCxnSpPr>
            <a:cxnSpLocks/>
          </p:cNvCxnSpPr>
          <p:nvPr/>
        </p:nvCxnSpPr>
        <p:spPr>
          <a:xfrm>
            <a:off x="5839099" y="5361617"/>
            <a:ext cx="169817" cy="3337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667F3CF-51E9-4067-BB84-968E12755DEA}"/>
              </a:ext>
            </a:extLst>
          </p:cNvPr>
          <p:cNvCxnSpPr>
            <a:cxnSpLocks/>
          </p:cNvCxnSpPr>
          <p:nvPr/>
        </p:nvCxnSpPr>
        <p:spPr>
          <a:xfrm flipV="1">
            <a:off x="1516474" y="4806723"/>
            <a:ext cx="613409" cy="1959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CCC14D9-9B45-47D5-95D7-948B42855ED0}"/>
              </a:ext>
            </a:extLst>
          </p:cNvPr>
          <p:cNvCxnSpPr>
            <a:cxnSpLocks/>
          </p:cNvCxnSpPr>
          <p:nvPr/>
        </p:nvCxnSpPr>
        <p:spPr>
          <a:xfrm>
            <a:off x="1157246" y="2524531"/>
            <a:ext cx="561703" cy="5232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16C7FAB-BA7A-4677-92CE-30826F6D7606}"/>
              </a:ext>
            </a:extLst>
          </p:cNvPr>
          <p:cNvCxnSpPr>
            <a:cxnSpLocks/>
          </p:cNvCxnSpPr>
          <p:nvPr/>
        </p:nvCxnSpPr>
        <p:spPr>
          <a:xfrm>
            <a:off x="4149635" y="5355773"/>
            <a:ext cx="134982" cy="339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A8DAAC6-7815-421B-BF7A-0254324F265A}"/>
              </a:ext>
            </a:extLst>
          </p:cNvPr>
          <p:cNvCxnSpPr>
            <a:cxnSpLocks/>
          </p:cNvCxnSpPr>
          <p:nvPr/>
        </p:nvCxnSpPr>
        <p:spPr>
          <a:xfrm>
            <a:off x="7086599" y="4806723"/>
            <a:ext cx="384718" cy="4455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ounty-of-Lancaster-script-plus-Dome.gif">
            <a:extLst>
              <a:ext uri="{FF2B5EF4-FFF2-40B4-BE49-F238E27FC236}">
                <a16:creationId xmlns:a16="http://schemas.microsoft.com/office/drawing/2014/main" id="{24878E49-378F-0814-D399-AA46F0BE30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776838" y="0"/>
            <a:ext cx="1367161" cy="8702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30F02D-6C67-BA97-0C2B-076E1FB27E06}"/>
              </a:ext>
            </a:extLst>
          </p:cNvPr>
          <p:cNvSpPr/>
          <p:nvPr/>
        </p:nvSpPr>
        <p:spPr>
          <a:xfrm>
            <a:off x="0" y="467230"/>
            <a:ext cx="688412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Expenses for Judicial Operations (General Fund)</a:t>
            </a:r>
            <a:endParaRPr lang="en-US" sz="2000" b="0" cap="none" spc="0" dirty="0">
              <a:ln w="0"/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A6697D-B283-19B2-F167-2B26775CD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599" y="6492877"/>
            <a:ext cx="2057400" cy="365125"/>
          </a:xfrm>
        </p:spPr>
        <p:txBody>
          <a:bodyPr/>
          <a:lstStyle/>
          <a:p>
            <a:r>
              <a:rPr lang="en-US" sz="1100" dirty="0">
                <a:latin typeface="Garamond" panose="02020404030301010803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768545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-12031"/>
            <a:ext cx="9144000" cy="920016"/>
          </a:xfrm>
          <a:prstGeom prst="rect">
            <a:avLst/>
          </a:prstGeo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808038"/>
            <a:ext cx="7315200" cy="3371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356702"/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820017739"/>
              </p:ext>
            </p:extLst>
          </p:nvPr>
        </p:nvGraphicFramePr>
        <p:xfrm>
          <a:off x="192506" y="980174"/>
          <a:ext cx="8690946" cy="5312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599" y="6492877"/>
            <a:ext cx="2057400" cy="365125"/>
          </a:xfrm>
        </p:spPr>
        <p:txBody>
          <a:bodyPr/>
          <a:lstStyle/>
          <a:p>
            <a:r>
              <a:rPr lang="en-US" sz="1100" dirty="0">
                <a:latin typeface="Garamond" panose="02020404030301010803" pitchFamily="18" charset="0"/>
              </a:rPr>
              <a:t>16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1" y="-98825"/>
            <a:ext cx="6884126" cy="922352"/>
            <a:chOff x="-2" y="-109930"/>
            <a:chExt cx="6884126" cy="589520"/>
          </a:xfrm>
        </p:grpSpPr>
        <p:sp>
          <p:nvSpPr>
            <p:cNvPr id="17" name="Rectangle 16"/>
            <p:cNvSpPr/>
            <p:nvPr/>
          </p:nvSpPr>
          <p:spPr>
            <a:xfrm>
              <a:off x="0" y="-109930"/>
              <a:ext cx="2867487" cy="41310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aramond" panose="02020404030301010803" pitchFamily="18" charset="0"/>
                </a:rPr>
                <a:t>2026 Budget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2" y="223861"/>
              <a:ext cx="6884126" cy="2557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000" dirty="0">
                  <a:ln w="0"/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Expenses for Funded Agencies 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037087-F758-4862-B25F-AABDA21F56A9}"/>
              </a:ext>
            </a:extLst>
          </p:cNvPr>
          <p:cNvCxnSpPr>
            <a:cxnSpLocks/>
          </p:cNvCxnSpPr>
          <p:nvPr/>
        </p:nvCxnSpPr>
        <p:spPr>
          <a:xfrm flipH="1">
            <a:off x="6362912" y="1643596"/>
            <a:ext cx="264291" cy="1485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667F3CF-51E9-4067-BB84-968E12755DEA}"/>
              </a:ext>
            </a:extLst>
          </p:cNvPr>
          <p:cNvCxnSpPr>
            <a:cxnSpLocks/>
          </p:cNvCxnSpPr>
          <p:nvPr/>
        </p:nvCxnSpPr>
        <p:spPr>
          <a:xfrm>
            <a:off x="1135992" y="3055058"/>
            <a:ext cx="363726" cy="1328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CCC14D9-9B45-47D5-95D7-948B42855ED0}"/>
              </a:ext>
            </a:extLst>
          </p:cNvPr>
          <p:cNvCxnSpPr>
            <a:cxnSpLocks/>
          </p:cNvCxnSpPr>
          <p:nvPr/>
        </p:nvCxnSpPr>
        <p:spPr>
          <a:xfrm>
            <a:off x="1520722" y="2123589"/>
            <a:ext cx="544649" cy="2771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16C7FAB-BA7A-4677-92CE-30826F6D7606}"/>
              </a:ext>
            </a:extLst>
          </p:cNvPr>
          <p:cNvCxnSpPr>
            <a:cxnSpLocks/>
          </p:cNvCxnSpPr>
          <p:nvPr/>
        </p:nvCxnSpPr>
        <p:spPr>
          <a:xfrm>
            <a:off x="3958389" y="1495674"/>
            <a:ext cx="148275" cy="2525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A8DAAC6-7815-421B-BF7A-0254324F265A}"/>
              </a:ext>
            </a:extLst>
          </p:cNvPr>
          <p:cNvCxnSpPr>
            <a:cxnSpLocks/>
          </p:cNvCxnSpPr>
          <p:nvPr/>
        </p:nvCxnSpPr>
        <p:spPr>
          <a:xfrm>
            <a:off x="7191647" y="5012294"/>
            <a:ext cx="123553" cy="2094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 descr="County-of-Lancaster-script-plus-Dome.gif">
            <a:extLst>
              <a:ext uri="{FF2B5EF4-FFF2-40B4-BE49-F238E27FC236}">
                <a16:creationId xmlns:a16="http://schemas.microsoft.com/office/drawing/2014/main" id="{906E311D-5516-2735-08E3-01108E5A79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776838" y="8878"/>
            <a:ext cx="1367161" cy="8702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85D10E-E685-4ABC-F267-FEEE852FC60A}"/>
              </a:ext>
            </a:extLst>
          </p:cNvPr>
          <p:cNvSpPr txBox="1"/>
          <p:nvPr/>
        </p:nvSpPr>
        <p:spPr>
          <a:xfrm>
            <a:off x="2090436" y="6398440"/>
            <a:ext cx="477882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GF County Match dollars make up $17,293,198 of this total.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235150-A2D7-4B7B-D962-6136969A65B0}"/>
              </a:ext>
            </a:extLst>
          </p:cNvPr>
          <p:cNvCxnSpPr>
            <a:cxnSpLocks/>
          </p:cNvCxnSpPr>
          <p:nvPr/>
        </p:nvCxnSpPr>
        <p:spPr>
          <a:xfrm>
            <a:off x="2628058" y="1514863"/>
            <a:ext cx="331309" cy="3749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518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5D3B2A-0DF9-4997-9E5A-5D09BB174D79}"/>
              </a:ext>
            </a:extLst>
          </p:cNvPr>
          <p:cNvSpPr/>
          <p:nvPr/>
        </p:nvSpPr>
        <p:spPr>
          <a:xfrm>
            <a:off x="0" y="1"/>
            <a:ext cx="9144000" cy="920016"/>
          </a:xfrm>
          <a:prstGeom prst="rect">
            <a:avLst/>
          </a:prstGeo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ADD129-D8B1-460E-9218-5B58AAFC636E}"/>
              </a:ext>
            </a:extLst>
          </p:cNvPr>
          <p:cNvGrpSpPr/>
          <p:nvPr/>
        </p:nvGrpSpPr>
        <p:grpSpPr>
          <a:xfrm>
            <a:off x="0" y="-48812"/>
            <a:ext cx="6912721" cy="908930"/>
            <a:chOff x="0" y="-133000"/>
            <a:chExt cx="6912721" cy="58094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CEE5D61-47FB-4EC4-936F-0B8CE7A7489B}"/>
                </a:ext>
              </a:extLst>
            </p:cNvPr>
            <p:cNvSpPr/>
            <p:nvPr/>
          </p:nvSpPr>
          <p:spPr>
            <a:xfrm>
              <a:off x="0" y="-133000"/>
              <a:ext cx="2867487" cy="41310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aramond" panose="02020404030301010803" pitchFamily="18" charset="0"/>
                </a:rPr>
                <a:t>2026 Budget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7C458C7-66CC-4ABA-ADC4-933FF6E1D791}"/>
                </a:ext>
              </a:extLst>
            </p:cNvPr>
            <p:cNvSpPr/>
            <p:nvPr/>
          </p:nvSpPr>
          <p:spPr>
            <a:xfrm>
              <a:off x="28595" y="192212"/>
              <a:ext cx="6884126" cy="2557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000" dirty="0">
                  <a:ln w="0"/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Agency Grants</a:t>
              </a: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F1508A9-86F0-41F4-88D8-FECDC55F6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327682"/>
              </p:ext>
            </p:extLst>
          </p:nvPr>
        </p:nvGraphicFramePr>
        <p:xfrm>
          <a:off x="1433743" y="1091491"/>
          <a:ext cx="6460398" cy="54367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9736">
                  <a:extLst>
                    <a:ext uri="{9D8B030D-6E8A-4147-A177-3AD203B41FA5}">
                      <a16:colId xmlns:a16="http://schemas.microsoft.com/office/drawing/2014/main" val="2264951476"/>
                    </a:ext>
                  </a:extLst>
                </a:gridCol>
                <a:gridCol w="251087">
                  <a:extLst>
                    <a:ext uri="{9D8B030D-6E8A-4147-A177-3AD203B41FA5}">
                      <a16:colId xmlns:a16="http://schemas.microsoft.com/office/drawing/2014/main" val="1744019711"/>
                    </a:ext>
                  </a:extLst>
                </a:gridCol>
                <a:gridCol w="1126951">
                  <a:extLst>
                    <a:ext uri="{9D8B030D-6E8A-4147-A177-3AD203B41FA5}">
                      <a16:colId xmlns:a16="http://schemas.microsoft.com/office/drawing/2014/main" val="1178373008"/>
                    </a:ext>
                  </a:extLst>
                </a:gridCol>
                <a:gridCol w="1272624">
                  <a:extLst>
                    <a:ext uri="{9D8B030D-6E8A-4147-A177-3AD203B41FA5}">
                      <a16:colId xmlns:a16="http://schemas.microsoft.com/office/drawing/2014/main" val="2861941186"/>
                    </a:ext>
                  </a:extLst>
                </a:gridCol>
              </a:tblGrid>
              <a:tr h="434083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General Fund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</a:t>
                      </a:r>
                      <a:r>
                        <a:rPr lang="en-US" sz="1400" b="1" u="sng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Act 13 Funds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382896"/>
                  </a:ext>
                </a:extLst>
              </a:tr>
              <a:tr h="378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Agricultural Extension (Penn State College of Ag)</a:t>
                      </a: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$474,955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251931"/>
                  </a:ext>
                </a:extLst>
              </a:tr>
              <a:tr h="361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Library System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$1,756,894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385770"/>
                  </a:ext>
                </a:extLst>
              </a:tr>
              <a:tr h="382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Member Libraries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 $186,750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934873"/>
                  </a:ext>
                </a:extLst>
              </a:tr>
              <a:tr h="382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Lancaster Conservation District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$250,000</a:t>
                      </a:r>
                    </a:p>
                  </a:txBody>
                  <a:tcPr marL="9418" marR="9418" marT="9418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9403794"/>
                  </a:ext>
                </a:extLst>
              </a:tr>
              <a:tr h="382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Economic Development Company of Lancaster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 $87,150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372224"/>
                  </a:ext>
                </a:extLst>
              </a:tr>
              <a:tr h="382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Downtown Investment District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   $54,967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243502"/>
                  </a:ext>
                </a:extLst>
              </a:tr>
              <a:tr h="382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Lancaster Ag Council</a:t>
                      </a: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$20,000</a:t>
                      </a:r>
                    </a:p>
                  </a:txBody>
                  <a:tcPr marL="9418" marR="9418" marT="9418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961033"/>
                  </a:ext>
                </a:extLst>
              </a:tr>
              <a:tr h="382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Susquehanna Heritage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   $30,000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540022"/>
                  </a:ext>
                </a:extLst>
              </a:tr>
              <a:tr h="382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Ag Preserve/Farmland Trust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$250,000</a:t>
                      </a:r>
                    </a:p>
                  </a:txBody>
                  <a:tcPr marL="9418" marR="9418" marT="9418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712481"/>
                  </a:ext>
                </a:extLst>
              </a:tr>
              <a:tr h="382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Lancaster Conservancy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$150,000       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725744"/>
                  </a:ext>
                </a:extLst>
              </a:tr>
              <a:tr h="361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Grand Total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$2,560,716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$700,000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802982"/>
                  </a:ext>
                </a:extLst>
              </a:tr>
              <a:tr h="221648"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170395"/>
                  </a:ext>
                </a:extLst>
              </a:tr>
              <a:tr h="241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SCTA Funding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$542,008</a:t>
                      </a: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45141"/>
                  </a:ext>
                </a:extLst>
              </a:tr>
              <a:tr h="361601">
                <a:tc>
                  <a:txBody>
                    <a:bodyPr/>
                    <a:lstStyle/>
                    <a:p>
                      <a:pPr algn="l" fontAlgn="b"/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418" marR="9418" marT="9418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353577"/>
                  </a:ext>
                </a:extLst>
              </a:tr>
            </a:tbl>
          </a:graphicData>
        </a:graphic>
      </p:graphicFrame>
      <p:pic>
        <p:nvPicPr>
          <p:cNvPr id="2" name="Picture 1" descr="County-of-Lancaster-script-plus-Dome.gif">
            <a:extLst>
              <a:ext uri="{FF2B5EF4-FFF2-40B4-BE49-F238E27FC236}">
                <a16:creationId xmlns:a16="http://schemas.microsoft.com/office/drawing/2014/main" id="{470CA7A0-A3DF-34AA-94F9-5FDF4E444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776838" y="8878"/>
            <a:ext cx="1367161" cy="870245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B4C237B2-0C86-952B-75E8-1FF8F6EF7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599" y="6492877"/>
            <a:ext cx="2057400" cy="365125"/>
          </a:xfrm>
        </p:spPr>
        <p:txBody>
          <a:bodyPr/>
          <a:lstStyle/>
          <a:p>
            <a:r>
              <a:rPr lang="en-US" sz="1100" dirty="0">
                <a:latin typeface="Garamond" panose="02020404030301010803" pitchFamily="18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538639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"/>
            <a:ext cx="9144000" cy="889542"/>
          </a:xfrm>
          <a:prstGeom prst="rect">
            <a:avLst/>
          </a:prstGeo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808038"/>
            <a:ext cx="7315200" cy="3371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35670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599" y="6492877"/>
            <a:ext cx="2057400" cy="365125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18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-124122"/>
            <a:ext cx="2867487" cy="1483745"/>
            <a:chOff x="0" y="-133000"/>
            <a:chExt cx="2867487" cy="809696"/>
          </a:xfrm>
        </p:grpSpPr>
        <p:sp>
          <p:nvSpPr>
            <p:cNvPr id="24" name="Rectangle 23"/>
            <p:cNvSpPr/>
            <p:nvPr/>
          </p:nvSpPr>
          <p:spPr>
            <a:xfrm>
              <a:off x="0" y="-133000"/>
              <a:ext cx="2867487" cy="352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aramond" panose="02020404030301010803" pitchFamily="18" charset="0"/>
                </a:rPr>
                <a:t>2026 Budget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458352"/>
              <a:ext cx="2867487" cy="21834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000" dirty="0">
                  <a:ln w="0"/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Millage Rate History</a:t>
              </a:r>
            </a:p>
          </p:txBody>
        </p:sp>
      </p:grp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339C680-1711-4DEB-87EB-355302C46F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6954232"/>
              </p:ext>
            </p:extLst>
          </p:nvPr>
        </p:nvGraphicFramePr>
        <p:xfrm>
          <a:off x="198572" y="889543"/>
          <a:ext cx="4678228" cy="5982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7EEAB91-12CA-45C3-807F-3F58C6479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4058420"/>
              </p:ext>
            </p:extLst>
          </p:nvPr>
        </p:nvGraphicFramePr>
        <p:xfrm>
          <a:off x="4728840" y="1145221"/>
          <a:ext cx="4234007" cy="5442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3" name="Picture 2" descr="County-of-Lancaster-script-plus-Dome.gif">
            <a:extLst>
              <a:ext uri="{FF2B5EF4-FFF2-40B4-BE49-F238E27FC236}">
                <a16:creationId xmlns:a16="http://schemas.microsoft.com/office/drawing/2014/main" id="{B8D990F8-6128-8F54-5CD5-CEF6E119E5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FF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776838" y="8878"/>
            <a:ext cx="1367161" cy="870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0A561E-4B49-2E3F-7E95-10E9A2F801C1}"/>
              </a:ext>
            </a:extLst>
          </p:cNvPr>
          <p:cNvSpPr/>
          <p:nvPr/>
        </p:nvSpPr>
        <p:spPr>
          <a:xfrm>
            <a:off x="0" y="467230"/>
            <a:ext cx="286748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Millage Rate History</a:t>
            </a:r>
            <a:endParaRPr lang="en-US" sz="2000" b="0" cap="none" spc="0" dirty="0">
              <a:ln w="0"/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646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"/>
            <a:ext cx="9144000" cy="920016"/>
          </a:xfrm>
          <a:prstGeom prst="rect">
            <a:avLst/>
          </a:prstGeo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808038"/>
            <a:ext cx="7315200" cy="3371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356702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-124122"/>
            <a:ext cx="7402286" cy="1003245"/>
            <a:chOff x="0" y="-133000"/>
            <a:chExt cx="7402286" cy="547482"/>
          </a:xfrm>
        </p:grpSpPr>
        <p:sp>
          <p:nvSpPr>
            <p:cNvPr id="9" name="Rectangle 8"/>
            <p:cNvSpPr/>
            <p:nvPr/>
          </p:nvSpPr>
          <p:spPr>
            <a:xfrm>
              <a:off x="0" y="-133000"/>
              <a:ext cx="2867487" cy="352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aramond" panose="02020404030301010803" pitchFamily="18" charset="0"/>
                </a:rPr>
                <a:t>2026 Budget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96138"/>
              <a:ext cx="7402286" cy="21834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000" dirty="0">
                  <a:ln w="0"/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General Fund Revenue &amp; Expenses- 2021-2025</a:t>
              </a:r>
              <a:endParaRPr lang="en-US" sz="2400" dirty="0">
                <a:ln w="0"/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599" y="6492877"/>
            <a:ext cx="2057400" cy="365125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20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2C659EF-257C-4DDE-BE8B-A9AFB494F6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7888401"/>
              </p:ext>
            </p:extLst>
          </p:nvPr>
        </p:nvGraphicFramePr>
        <p:xfrm>
          <a:off x="736979" y="1044141"/>
          <a:ext cx="7165075" cy="5223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County-of-Lancaster-script-plus-Dome.gif">
            <a:extLst>
              <a:ext uri="{FF2B5EF4-FFF2-40B4-BE49-F238E27FC236}">
                <a16:creationId xmlns:a16="http://schemas.microsoft.com/office/drawing/2014/main" id="{AF487401-BEC7-2B1D-63C4-D6542FE06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776838" y="8878"/>
            <a:ext cx="1367161" cy="8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0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2361" y="1328596"/>
            <a:ext cx="8419278" cy="4154984"/>
            <a:chOff x="200636" y="1166842"/>
            <a:chExt cx="8582325" cy="43371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rcRect l="12435" r="12435"/>
            <a:stretch/>
          </p:blipFill>
          <p:spPr>
            <a:xfrm>
              <a:off x="4772635" y="1507823"/>
              <a:ext cx="4010326" cy="36458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200636" y="1166842"/>
              <a:ext cx="4571999" cy="4337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84" indent="-342884">
                <a:buFont typeface="+mj-lt"/>
                <a:buAutoNum type="arabicPeriod"/>
              </a:pPr>
              <a:r>
                <a:rPr lang="en-US" sz="2400" b="1" dirty="0">
                  <a:latin typeface="Nirmala UI Semilight" panose="020B0402040204020203" pitchFamily="34" charset="0"/>
                  <a:cs typeface="Nirmala UI Semilight" panose="020B0402040204020203" pitchFamily="34" charset="0"/>
                </a:rPr>
                <a:t>Welcoming Remarks</a:t>
              </a:r>
            </a:p>
            <a:p>
              <a:pPr marL="342884" indent="-342884">
                <a:buFont typeface="+mj-lt"/>
                <a:buAutoNum type="arabicPeriod"/>
              </a:pPr>
              <a:r>
                <a:rPr lang="en-US" sz="2400" b="1" dirty="0">
                  <a:latin typeface="Nirmala UI Semilight" panose="020B0402040204020203" pitchFamily="34" charset="0"/>
                  <a:cs typeface="Nirmala UI Semilight" panose="020B0402040204020203" pitchFamily="34" charset="0"/>
                </a:rPr>
                <a:t>2026 Budget Highlights</a:t>
              </a:r>
            </a:p>
            <a:p>
              <a:pPr marL="342884" indent="-342884">
                <a:buFont typeface="+mj-lt"/>
                <a:buAutoNum type="arabicPeriod"/>
              </a:pPr>
              <a:r>
                <a:rPr lang="en-US" sz="2400" b="1" dirty="0">
                  <a:latin typeface="Nirmala UI Semilight" panose="020B0402040204020203" pitchFamily="34" charset="0"/>
                  <a:cs typeface="Nirmala UI Semilight" panose="020B0402040204020203" pitchFamily="34" charset="0"/>
                </a:rPr>
                <a:t>2026 Budget Resolution</a:t>
              </a:r>
            </a:p>
            <a:p>
              <a:pPr marL="342884" indent="-342884">
                <a:buFont typeface="+mj-lt"/>
                <a:buAutoNum type="arabicPeriod"/>
              </a:pPr>
              <a:r>
                <a:rPr lang="en-US" sz="2400" b="1" dirty="0">
                  <a:latin typeface="Nirmala UI Semilight" panose="020B0402040204020203" pitchFamily="34" charset="0"/>
                  <a:cs typeface="Nirmala UI Semilight" panose="020B0402040204020203" pitchFamily="34" charset="0"/>
                </a:rPr>
                <a:t>2025-2026 Comparison</a:t>
              </a:r>
            </a:p>
            <a:p>
              <a:pPr marL="342884" indent="-342884">
                <a:buFont typeface="+mj-lt"/>
                <a:buAutoNum type="arabicPeriod"/>
              </a:pPr>
              <a:r>
                <a:rPr lang="en-US" sz="2400" b="1" dirty="0">
                  <a:latin typeface="Nirmala UI Semilight" panose="020B0402040204020203" pitchFamily="34" charset="0"/>
                  <a:cs typeface="Nirmala UI Semilight" panose="020B0402040204020203" pitchFamily="34" charset="0"/>
                </a:rPr>
                <a:t>Budget Breakdowns (Charts)</a:t>
              </a:r>
            </a:p>
            <a:p>
              <a:pPr marL="342884" indent="-342884">
                <a:buFont typeface="+mj-lt"/>
                <a:buAutoNum type="arabicPeriod"/>
              </a:pPr>
              <a:r>
                <a:rPr lang="en-US" sz="2400" b="1" dirty="0">
                  <a:latin typeface="Nirmala UI Semilight" panose="020B0402040204020203" pitchFamily="34" charset="0"/>
                  <a:cs typeface="Nirmala UI Semilight" panose="020B0402040204020203" pitchFamily="34" charset="0"/>
                </a:rPr>
                <a:t>Agency Grants</a:t>
              </a:r>
            </a:p>
            <a:p>
              <a:pPr marL="342884" indent="-342884">
                <a:buFont typeface="+mj-lt"/>
                <a:buAutoNum type="arabicPeriod"/>
              </a:pPr>
              <a:r>
                <a:rPr lang="en-US" sz="2400" b="1" dirty="0">
                  <a:latin typeface="Nirmala UI Semilight" panose="020B0402040204020203" pitchFamily="34" charset="0"/>
                  <a:cs typeface="Nirmala UI Semilight" panose="020B0402040204020203" pitchFamily="34" charset="0"/>
                </a:rPr>
                <a:t>Millage Rate History</a:t>
              </a:r>
            </a:p>
            <a:p>
              <a:pPr marL="342884" indent="-342884">
                <a:buFont typeface="+mj-lt"/>
                <a:buAutoNum type="arabicPeriod"/>
              </a:pPr>
              <a:r>
                <a:rPr lang="en-US" sz="2400" b="1" dirty="0">
                  <a:latin typeface="Nirmala UI Semilight" panose="020B0402040204020203" pitchFamily="34" charset="0"/>
                  <a:cs typeface="Nirmala UI Semilight" panose="020B0402040204020203" pitchFamily="34" charset="0"/>
                </a:rPr>
                <a:t>Fund Balance Historical Data</a:t>
              </a:r>
            </a:p>
            <a:p>
              <a:pPr marL="342884" indent="-342884">
                <a:buFont typeface="+mj-lt"/>
                <a:buAutoNum type="arabicPeriod"/>
              </a:pPr>
              <a:r>
                <a:rPr lang="en-US" sz="2400" b="1" dirty="0">
                  <a:latin typeface="Nirmala UI Semilight" panose="020B0402040204020203" pitchFamily="34" charset="0"/>
                  <a:cs typeface="Nirmala UI Semilight" panose="020B0402040204020203" pitchFamily="34" charset="0"/>
                </a:rPr>
                <a:t>Commissioners’ Comments</a:t>
              </a:r>
            </a:p>
            <a:p>
              <a:pPr marL="342884" indent="-342884">
                <a:buFont typeface="+mj-lt"/>
                <a:buAutoNum type="arabicPeriod"/>
              </a:pPr>
              <a:r>
                <a:rPr lang="en-US" sz="2400" b="1" dirty="0">
                  <a:latin typeface="Nirmala UI Semilight" panose="020B0402040204020203" pitchFamily="34" charset="0"/>
                  <a:cs typeface="Nirmala UI Semilight" panose="020B0402040204020203" pitchFamily="34" charset="0"/>
                </a:rPr>
                <a:t>Public Comments and Questions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1"/>
            <a:ext cx="9144000" cy="920016"/>
          </a:xfrm>
          <a:prstGeom prst="rect">
            <a:avLst/>
          </a:prstGeo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County-of-Lancaster-script-plus-Dome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776838" y="0"/>
            <a:ext cx="1367161" cy="87024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-133000"/>
            <a:ext cx="28674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2026 Budget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458352"/>
            <a:ext cx="286748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Agenda</a:t>
            </a:r>
            <a:endParaRPr lang="en-US" sz="2400" dirty="0">
              <a:ln w="0"/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599" y="6492877"/>
            <a:ext cx="2057400" cy="365125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67087C-C90A-402F-983D-2F90BF2B1CA4}"/>
              </a:ext>
            </a:extLst>
          </p:cNvPr>
          <p:cNvSpPr txBox="1"/>
          <p:nvPr/>
        </p:nvSpPr>
        <p:spPr>
          <a:xfrm>
            <a:off x="6607629" y="5596236"/>
            <a:ext cx="230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Photo credit: Kingsway Realty</a:t>
            </a:r>
          </a:p>
          <a:p>
            <a:pPr algn="r"/>
            <a:endParaRPr lang="en-US" sz="800" i="1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algn="r"/>
            <a:endParaRPr lang="en-US" sz="800" i="1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16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878"/>
            <a:ext cx="9144000" cy="920016"/>
          </a:xfrm>
          <a:prstGeom prst="rect">
            <a:avLst/>
          </a:prstGeo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808038"/>
            <a:ext cx="7315200" cy="3371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356702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-124122"/>
            <a:ext cx="7086599" cy="990218"/>
            <a:chOff x="0" y="-133000"/>
            <a:chExt cx="7086599" cy="540373"/>
          </a:xfrm>
        </p:grpSpPr>
        <p:sp>
          <p:nvSpPr>
            <p:cNvPr id="9" name="Rectangle 8"/>
            <p:cNvSpPr/>
            <p:nvPr/>
          </p:nvSpPr>
          <p:spPr>
            <a:xfrm>
              <a:off x="0" y="-133000"/>
              <a:ext cx="2867487" cy="352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aramond" panose="02020404030301010803" pitchFamily="18" charset="0"/>
                </a:rPr>
                <a:t>2026 Budget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89029"/>
              <a:ext cx="7086599" cy="21834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000" dirty="0">
                  <a:ln w="0"/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General Fund- Fund Balance History- 2020-2026</a:t>
              </a:r>
              <a:endParaRPr lang="en-US" sz="2400" dirty="0">
                <a:ln w="0"/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599" y="6492877"/>
            <a:ext cx="2057400" cy="365125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2C659EF-257C-4DDE-BE8B-A9AFB494F6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9036208"/>
              </p:ext>
            </p:extLst>
          </p:nvPr>
        </p:nvGraphicFramePr>
        <p:xfrm>
          <a:off x="705395" y="1397001"/>
          <a:ext cx="7994469" cy="4870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County-of-Lancaster-script-plus-Dome.gif">
            <a:extLst>
              <a:ext uri="{FF2B5EF4-FFF2-40B4-BE49-F238E27FC236}">
                <a16:creationId xmlns:a16="http://schemas.microsoft.com/office/drawing/2014/main" id="{DEF3FA0D-68B6-3B16-2D60-D936FE9F8A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776838" y="8878"/>
            <a:ext cx="1367161" cy="8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67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"/>
            <a:ext cx="9144000" cy="920016"/>
          </a:xfrm>
          <a:prstGeom prst="rect">
            <a:avLst/>
          </a:prstGeo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808038"/>
            <a:ext cx="7315200" cy="3371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35670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24122"/>
            <a:ext cx="6901962" cy="1003245"/>
            <a:chOff x="0" y="-133000"/>
            <a:chExt cx="6901962" cy="547482"/>
          </a:xfrm>
        </p:grpSpPr>
        <p:sp>
          <p:nvSpPr>
            <p:cNvPr id="16" name="Rectangle 15"/>
            <p:cNvSpPr/>
            <p:nvPr/>
          </p:nvSpPr>
          <p:spPr>
            <a:xfrm>
              <a:off x="0" y="-133000"/>
              <a:ext cx="2867487" cy="352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aramond" panose="02020404030301010803" pitchFamily="18" charset="0"/>
                </a:rPr>
                <a:t>2026 Budget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196138"/>
              <a:ext cx="6901962" cy="21834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000" dirty="0">
                  <a:ln w="0"/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Commissioners &amp; Public Comments/Questions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E7E8F3F-69B7-49D7-B173-CFFBC2277D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17" r="3117"/>
          <a:stretch/>
        </p:blipFill>
        <p:spPr>
          <a:xfrm>
            <a:off x="1433743" y="1145219"/>
            <a:ext cx="6366008" cy="4247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B0E285-970C-47B6-9E39-BA2B9251CC70}"/>
              </a:ext>
            </a:extLst>
          </p:cNvPr>
          <p:cNvSpPr txBox="1"/>
          <p:nvPr/>
        </p:nvSpPr>
        <p:spPr>
          <a:xfrm>
            <a:off x="6423059" y="5497337"/>
            <a:ext cx="15967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Photo credit: Ryan Donnell</a:t>
            </a:r>
          </a:p>
        </p:txBody>
      </p:sp>
      <p:pic>
        <p:nvPicPr>
          <p:cNvPr id="3" name="Picture 2" descr="County-of-Lancaster-script-plus-Dome.gif">
            <a:extLst>
              <a:ext uri="{FF2B5EF4-FFF2-40B4-BE49-F238E27FC236}">
                <a16:creationId xmlns:a16="http://schemas.microsoft.com/office/drawing/2014/main" id="{D526525E-6A61-B470-C462-66D2097C77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776838" y="8878"/>
            <a:ext cx="1367161" cy="8702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FFCB04-371C-417E-D5BE-E3387AB6AE92}"/>
              </a:ext>
            </a:extLst>
          </p:cNvPr>
          <p:cNvSpPr txBox="1"/>
          <p:nvPr/>
        </p:nvSpPr>
        <p:spPr>
          <a:xfrm>
            <a:off x="990600" y="6049962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Copies of this presentation and all budget reports can be found on our website at </a:t>
            </a:r>
            <a:r>
              <a:rPr lang="en-US" sz="1400" dirty="0">
                <a:solidFill>
                  <a:srgbClr val="00206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https://www.co.lancaster.pa.us/591/Budget-Financial-Information</a:t>
            </a:r>
          </a:p>
        </p:txBody>
      </p:sp>
    </p:spTree>
    <p:extLst>
      <p:ext uri="{BB962C8B-B14F-4D97-AF65-F5344CB8AC3E}">
        <p14:creationId xmlns:p14="http://schemas.microsoft.com/office/powerpoint/2010/main" val="54626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12064375"/>
              </p:ext>
            </p:extLst>
          </p:nvPr>
        </p:nvGraphicFramePr>
        <p:xfrm>
          <a:off x="126127" y="513220"/>
          <a:ext cx="12821930" cy="6427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24"/>
          <p:cNvSpPr txBox="1">
            <a:spLocks noChangeArrowheads="1"/>
          </p:cNvSpPr>
          <p:nvPr/>
        </p:nvSpPr>
        <p:spPr>
          <a:xfrm>
            <a:off x="-4" y="0"/>
            <a:ext cx="9144000" cy="61036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dirty="0">
                <a:solidFill>
                  <a:schemeClr val="tx1"/>
                </a:solidFill>
                <a:latin typeface="Garamond" panose="02020404030301010803" pitchFamily="18" charset="0"/>
              </a:rPr>
              <a:t>Lancaster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</a:rPr>
              <a:t>County</a:t>
            </a:r>
            <a:r>
              <a:rPr lang="en-US" sz="3300" dirty="0">
                <a:solidFill>
                  <a:schemeClr val="tx1"/>
                </a:solidFill>
                <a:latin typeface="Garamond" panose="02020404030301010803" pitchFamily="18" charset="0"/>
              </a:rPr>
              <a:t> Organizational Chart – Class 2A County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36068" y="6374422"/>
            <a:ext cx="16353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*denotes elected official(s)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596" y="6492877"/>
            <a:ext cx="2057400" cy="365125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B9ECC8-F076-455A-BFBA-B2733989BAFE}"/>
              </a:ext>
            </a:extLst>
          </p:cNvPr>
          <p:cNvCxnSpPr>
            <a:cxnSpLocks/>
          </p:cNvCxnSpPr>
          <p:nvPr/>
        </p:nvCxnSpPr>
        <p:spPr>
          <a:xfrm flipH="1" flipV="1">
            <a:off x="3804058" y="3593391"/>
            <a:ext cx="20969" cy="927094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3D779D-0B1B-47DD-A521-0B8FEB1E5318}"/>
              </a:ext>
            </a:extLst>
          </p:cNvPr>
          <p:cNvCxnSpPr>
            <a:cxnSpLocks/>
          </p:cNvCxnSpPr>
          <p:nvPr/>
        </p:nvCxnSpPr>
        <p:spPr>
          <a:xfrm flipH="1">
            <a:off x="2873832" y="3593205"/>
            <a:ext cx="930226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FC20613-E54D-4A3D-BD91-86FBCFD0B4B2}"/>
              </a:ext>
            </a:extLst>
          </p:cNvPr>
          <p:cNvSpPr/>
          <p:nvPr/>
        </p:nvSpPr>
        <p:spPr>
          <a:xfrm flipH="1">
            <a:off x="3738745" y="4558941"/>
            <a:ext cx="45719" cy="143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373235-3379-4C2E-AB7E-0E5F6A8F8F91}"/>
              </a:ext>
            </a:extLst>
          </p:cNvPr>
          <p:cNvSpPr/>
          <p:nvPr/>
        </p:nvSpPr>
        <p:spPr>
          <a:xfrm flipH="1" flipV="1">
            <a:off x="2651759" y="3672843"/>
            <a:ext cx="78375" cy="64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49688B9-46E7-C479-97DC-A4CA00402258}"/>
              </a:ext>
            </a:extLst>
          </p:cNvPr>
          <p:cNvSpPr/>
          <p:nvPr/>
        </p:nvSpPr>
        <p:spPr>
          <a:xfrm>
            <a:off x="7164300" y="870953"/>
            <a:ext cx="1736967" cy="66640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6E31AE8-5CB5-B1D4-FADF-F765C229EF8F}"/>
              </a:ext>
            </a:extLst>
          </p:cNvPr>
          <p:cNvGrpSpPr/>
          <p:nvPr/>
        </p:nvGrpSpPr>
        <p:grpSpPr>
          <a:xfrm>
            <a:off x="7280906" y="981729"/>
            <a:ext cx="1736967" cy="666401"/>
            <a:chOff x="7204526" y="1336509"/>
            <a:chExt cx="1736967" cy="66640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D21F9DE-160F-C0AA-AF85-ACC661B9BAC6}"/>
                </a:ext>
              </a:extLst>
            </p:cNvPr>
            <p:cNvSpPr/>
            <p:nvPr/>
          </p:nvSpPr>
          <p:spPr>
            <a:xfrm>
              <a:off x="7204526" y="1336509"/>
              <a:ext cx="1736967" cy="6664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BD87FB1D-C4BB-C51E-12DC-3510EE51619F}"/>
                </a:ext>
              </a:extLst>
            </p:cNvPr>
            <p:cNvSpPr txBox="1"/>
            <p:nvPr/>
          </p:nvSpPr>
          <p:spPr>
            <a:xfrm>
              <a:off x="7224044" y="1356027"/>
              <a:ext cx="1697931" cy="627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900" b="1" u="sng" dirty="0">
                  <a:latin typeface="Nirmala UI Semilight" panose="020B0402040204020203" pitchFamily="34" charset="0"/>
                  <a:cs typeface="Nirmala UI Semilight" panose="020B0402040204020203" pitchFamily="34" charset="0"/>
                </a:rPr>
                <a:t>Invest</a:t>
              </a:r>
              <a:r>
                <a:rPr lang="en-US" sz="900" b="1" u="sng" kern="1200" cap="none" baseline="0" dirty="0">
                  <a:latin typeface="Nirmala UI Semilight" panose="020B0402040204020203" pitchFamily="34" charset="0"/>
                  <a:cs typeface="Nirmala UI Semilight" panose="020B0402040204020203" pitchFamily="34" charset="0"/>
                </a:rPr>
                <a:t>ment Board</a:t>
              </a:r>
              <a:br>
                <a:rPr lang="en-US" sz="900" kern="1200" cap="none" baseline="0" dirty="0">
                  <a:latin typeface="Nirmala UI Semilight" panose="020B0402040204020203" pitchFamily="34" charset="0"/>
                  <a:cs typeface="Nirmala UI Semilight" panose="020B0402040204020203" pitchFamily="34" charset="0"/>
                </a:rPr>
              </a:br>
              <a:r>
                <a:rPr lang="en-US" sz="900" kern="1200" cap="none" baseline="0" dirty="0">
                  <a:latin typeface="Nirmala UI Semilight" panose="020B0402040204020203" pitchFamily="34" charset="0"/>
                  <a:cs typeface="Nirmala UI Semilight" panose="020B0402040204020203" pitchFamily="34" charset="0"/>
                </a:rPr>
                <a:t>Treasurer</a:t>
              </a: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900" kern="1200" cap="none" baseline="0" dirty="0">
                  <a:latin typeface="Nirmala UI Semilight" panose="020B0402040204020203" pitchFamily="34" charset="0"/>
                  <a:cs typeface="Nirmala UI Semilight" panose="020B0402040204020203" pitchFamily="34" charset="0"/>
                </a:rPr>
                <a:t>Controller</a:t>
              </a: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900" kern="1200" cap="none" baseline="0" dirty="0">
                  <a:latin typeface="Nirmala UI Semilight" panose="020B0402040204020203" pitchFamily="34" charset="0"/>
                  <a:cs typeface="Nirmala UI Semilight" panose="020B0402040204020203" pitchFamily="34" charset="0"/>
                </a:rPr>
                <a:t>Commissioner Chair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EB52E0-7DCB-BF32-93D1-BA63889F0341}"/>
              </a:ext>
            </a:extLst>
          </p:cNvPr>
          <p:cNvSpPr/>
          <p:nvPr/>
        </p:nvSpPr>
        <p:spPr>
          <a:xfrm>
            <a:off x="7236068" y="5285247"/>
            <a:ext cx="1736967" cy="66640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DF4D9E-13BE-6DBC-8212-EABBE6E7A8BA}"/>
              </a:ext>
            </a:extLst>
          </p:cNvPr>
          <p:cNvGrpSpPr/>
          <p:nvPr/>
        </p:nvGrpSpPr>
        <p:grpSpPr>
          <a:xfrm>
            <a:off x="7352674" y="5396023"/>
            <a:ext cx="1736967" cy="666401"/>
            <a:chOff x="7204526" y="1336509"/>
            <a:chExt cx="1736967" cy="66640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06003B7-7B54-76A2-642F-902AEA11EDB8}"/>
                </a:ext>
              </a:extLst>
            </p:cNvPr>
            <p:cNvSpPr/>
            <p:nvPr/>
          </p:nvSpPr>
          <p:spPr>
            <a:xfrm>
              <a:off x="7204526" y="1336509"/>
              <a:ext cx="1736967" cy="6664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: Rounded Corners 5">
              <a:extLst>
                <a:ext uri="{FF2B5EF4-FFF2-40B4-BE49-F238E27FC236}">
                  <a16:creationId xmlns:a16="http://schemas.microsoft.com/office/drawing/2014/main" id="{AA55B757-C0A3-CA98-EE89-68BEDBFC757B}"/>
                </a:ext>
              </a:extLst>
            </p:cNvPr>
            <p:cNvSpPr txBox="1"/>
            <p:nvPr/>
          </p:nvSpPr>
          <p:spPr>
            <a:xfrm>
              <a:off x="7224044" y="1356027"/>
              <a:ext cx="1697931" cy="627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900" b="1" u="sng" dirty="0">
                  <a:latin typeface="Nirmala UI Semilight" panose="020B0402040204020203" pitchFamily="34" charset="0"/>
                  <a:cs typeface="Nirmala UI Semilight" panose="020B0402040204020203" pitchFamily="34" charset="0"/>
                </a:rPr>
                <a:t>YIC</a:t>
              </a:r>
              <a:r>
                <a:rPr lang="en-US" sz="900" b="1" u="sng" kern="1200" cap="none" baseline="0" dirty="0">
                  <a:latin typeface="Nirmala UI Semilight" panose="020B0402040204020203" pitchFamily="34" charset="0"/>
                  <a:cs typeface="Nirmala UI Semilight" panose="020B0402040204020203" pitchFamily="34" charset="0"/>
                </a:rPr>
                <a:t> Board</a:t>
              </a:r>
              <a:br>
                <a:rPr lang="en-US" sz="900" kern="1200" cap="none" baseline="0" dirty="0">
                  <a:latin typeface="Nirmala UI Semilight" panose="020B0402040204020203" pitchFamily="34" charset="0"/>
                  <a:cs typeface="Nirmala UI Semilight" panose="020B0402040204020203" pitchFamily="34" charset="0"/>
                </a:rPr>
              </a:br>
              <a:r>
                <a:rPr lang="en-US" sz="900" kern="1200" cap="none" baseline="0" dirty="0">
                  <a:latin typeface="Nirmala UI Semilight" panose="020B0402040204020203" pitchFamily="34" charset="0"/>
                  <a:cs typeface="Nirmala UI Semilight" panose="020B0402040204020203" pitchFamily="34" charset="0"/>
                </a:rPr>
                <a:t>County Commissioners</a:t>
              </a: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900" kern="1200" cap="none" baseline="0" dirty="0">
                  <a:latin typeface="Nirmala UI Semilight" panose="020B0402040204020203" pitchFamily="34" charset="0"/>
                  <a:cs typeface="Nirmala UI Semilight" panose="020B0402040204020203" pitchFamily="34" charset="0"/>
                </a:rPr>
                <a:t>Controller</a:t>
              </a: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latin typeface="Nirmala UI Semilight" panose="020B0402040204020203" pitchFamily="34" charset="0"/>
                  <a:cs typeface="Nirmala UI Semilight" panose="020B0402040204020203" pitchFamily="34" charset="0"/>
                </a:rPr>
                <a:t>6 at-large appointees</a:t>
              </a:r>
              <a:endParaRPr lang="en-US" sz="900" kern="1200" cap="none" baseline="0" dirty="0">
                <a:latin typeface="Nirmala UI Semilight" panose="020B0402040204020203" pitchFamily="34" charset="0"/>
                <a:cs typeface="Nirmala UI Semilight" panose="020B04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87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599" y="6492877"/>
            <a:ext cx="2057400" cy="365125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457" y="1021981"/>
            <a:ext cx="891108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Total Expense Budget* = $339,971,302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General Fund* = $201,945,900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Funded Agencies and Liquid Fuels** = $138,025,402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7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Capital Improvement Fund: total expense of $10,109,623 for 2026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$4,209,623 in 2025 rollover project 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$5,900,000 in 2026 project 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7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10% Tax Increase for 2026</a:t>
            </a:r>
          </a:p>
          <a:p>
            <a:pPr marL="742927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Millage Rate moves from 2.911 to 3.201 mills</a:t>
            </a:r>
          </a:p>
          <a:p>
            <a:pPr marL="742927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Lowest Millage Rate of any Pennsylvania 2A County, as well as surrounding Counties</a:t>
            </a:r>
          </a:p>
          <a:p>
            <a:pPr marL="742913" lvl="1" indent="-285736">
              <a:buFont typeface="Arial" panose="020B0604020202020204" pitchFamily="34" charset="0"/>
              <a:buChar char="•"/>
            </a:pPr>
            <a:endParaRPr lang="en-US" sz="17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The 2026 budget includes the estimated use of $8,984,842 of reserve funds.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GF Balance at 12/31/2026 projected at $61,421,407</a:t>
            </a:r>
            <a:br>
              <a:rPr lang="en-US" sz="17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</a:br>
            <a:endParaRPr lang="en-US" sz="17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1,929 County Staffing Positions Funded for 2026.</a:t>
            </a:r>
          </a:p>
          <a:p>
            <a:endParaRPr lang="en-US" sz="17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marL="285736" indent="-285736">
              <a:buFont typeface="Arial" panose="020B0604020202020204" pitchFamily="34" charset="0"/>
              <a:buChar char="•"/>
            </a:pPr>
            <a:r>
              <a:rPr lang="en-US" sz="17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Bond Rating of Aa2, third highest of the twenty (20) ratings.</a:t>
            </a:r>
            <a:br>
              <a:rPr lang="en-US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</a:br>
            <a:endParaRPr lang="en-US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r>
              <a:rPr lang="en-US" sz="12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* Excludes fund balance.</a:t>
            </a:r>
          </a:p>
          <a:p>
            <a:r>
              <a:rPr lang="en-US" sz="12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** Funded agencies include Domestic Relations, Office of Aging, Drug &amp; Alcohol, Behavioral Health/Developmental Services, Children &amp; Youth, and the Youth Intervention Center. </a:t>
            </a:r>
          </a:p>
          <a:p>
            <a:pPr marL="742913" lvl="1" indent="-285736">
              <a:buFont typeface="Wingdings" panose="05000000000000000000" pitchFamily="2" charset="2"/>
              <a:buChar char="ü"/>
            </a:pPr>
            <a:endParaRPr lang="en-US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marL="742913" lvl="1" indent="-285736">
              <a:buFont typeface="Wingdings" panose="05000000000000000000" pitchFamily="2" charset="2"/>
              <a:buChar char="ü"/>
            </a:pPr>
            <a:endParaRPr lang="en-US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endParaRPr lang="en-US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marL="285736" indent="-28573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6528AF-7797-82E0-A4DB-FB10CA3C5B63}"/>
              </a:ext>
            </a:extLst>
          </p:cNvPr>
          <p:cNvSpPr/>
          <p:nvPr/>
        </p:nvSpPr>
        <p:spPr>
          <a:xfrm>
            <a:off x="0" y="1"/>
            <a:ext cx="9144000" cy="920016"/>
          </a:xfrm>
          <a:prstGeom prst="rect">
            <a:avLst/>
          </a:prstGeo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BEDF86C-27D3-9158-0F07-7D110E02E99D}"/>
              </a:ext>
            </a:extLst>
          </p:cNvPr>
          <p:cNvGrpSpPr/>
          <p:nvPr/>
        </p:nvGrpSpPr>
        <p:grpSpPr>
          <a:xfrm>
            <a:off x="0" y="-80578"/>
            <a:ext cx="9143999" cy="1009473"/>
            <a:chOff x="0" y="-89456"/>
            <a:chExt cx="9143999" cy="1009473"/>
          </a:xfrm>
        </p:grpSpPr>
        <p:pic>
          <p:nvPicPr>
            <p:cNvPr id="15" name="Picture 14" descr="County-of-Lancaster-script-plus-Dome.gif">
              <a:extLst>
                <a:ext uri="{FF2B5EF4-FFF2-40B4-BE49-F238E27FC236}">
                  <a16:creationId xmlns:a16="http://schemas.microsoft.com/office/drawing/2014/main" id="{EDB61E25-5E66-2FB4-B733-57E8E8016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FF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7776838" y="0"/>
              <a:ext cx="1367161" cy="870245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A6AEC40-5E93-933F-EB95-36FDBE0D7FF4}"/>
                </a:ext>
              </a:extLst>
            </p:cNvPr>
            <p:cNvSpPr/>
            <p:nvPr/>
          </p:nvSpPr>
          <p:spPr>
            <a:xfrm>
              <a:off x="0" y="-89456"/>
              <a:ext cx="286748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6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aramond" panose="02020404030301010803" pitchFamily="18" charset="0"/>
                </a:rPr>
                <a:t>2026 Budget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06AFD7-3D1F-36DE-7C3E-162060E5C840}"/>
                </a:ext>
              </a:extLst>
            </p:cNvPr>
            <p:cNvSpPr/>
            <p:nvPr/>
          </p:nvSpPr>
          <p:spPr>
            <a:xfrm>
              <a:off x="0" y="458352"/>
              <a:ext cx="2867487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000" b="0" cap="none" spc="0" dirty="0">
                  <a:ln w="0"/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Budget</a:t>
              </a:r>
              <a:r>
                <a:rPr lang="en-US" sz="2400" b="0" i="1" cap="none" spc="0" dirty="0">
                  <a:ln w="0"/>
                  <a:solidFill>
                    <a:schemeClr val="bg1"/>
                  </a:solidFill>
                  <a:latin typeface="Garamond" panose="02020404030301010803" pitchFamily="18" charset="0"/>
                </a:rPr>
                <a:t> </a:t>
              </a:r>
              <a:r>
                <a:rPr lang="en-US" sz="2000" b="0" cap="none" spc="0" dirty="0">
                  <a:ln w="0"/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Highlights</a:t>
              </a:r>
              <a:endParaRPr lang="en-US" sz="2400" b="0" cap="none" spc="0" dirty="0">
                <a:ln w="0"/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939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"/>
            <a:ext cx="9144000" cy="920016"/>
          </a:xfrm>
          <a:prstGeom prst="rect">
            <a:avLst/>
          </a:prstGeo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808038"/>
            <a:ext cx="7315200" cy="3371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35670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599" y="6492877"/>
            <a:ext cx="2057400" cy="365125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5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468719"/>
              </p:ext>
            </p:extLst>
          </p:nvPr>
        </p:nvGraphicFramePr>
        <p:xfrm>
          <a:off x="698501" y="1546905"/>
          <a:ext cx="7747001" cy="4006913"/>
        </p:xfrm>
        <a:graphic>
          <a:graphicData uri="http://schemas.openxmlformats.org/drawingml/2006/table">
            <a:tbl>
              <a:tblPr/>
              <a:tblGrid>
                <a:gridCol w="86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28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58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640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801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GENERAL FUND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FUNDED AGENCIES &amp; LIQUID FUELS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REVENUE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48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County Tax Receipts—2026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40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Real Estate (3.201 Mills)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$ 142,786,672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142,786,672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4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Delinquent Taxes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1,823,000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1,823,000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40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Total County Tax Receipts—2026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$ 144,609,672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144,609,672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40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State &amp; Federal Grants—2026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7,114,190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112,302,547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119,416,737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4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Fees &amp; Fines—2026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39,737,196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6,465,699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46,202,895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4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Interest Earnings—2026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1,500,000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878,596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2,378,596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4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County Match-2026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18,292,711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18,292,711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40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TOTAL 2026 RECEIPTS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$ 192,961,058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137,939,553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330,900,611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913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240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Estimated Fund Balance Available 12/31/25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  70,406,249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  11,584,917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  81,991,166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955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Total Receipts &amp; Fund Balance                                      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$ 263,367,307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149,524,470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412,891,777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-1" y="-43544"/>
            <a:ext cx="5625737" cy="937738"/>
            <a:chOff x="-1" y="-187064"/>
            <a:chExt cx="5625737" cy="1164278"/>
          </a:xfrm>
        </p:grpSpPr>
        <p:sp>
          <p:nvSpPr>
            <p:cNvPr id="17" name="Rectangle 16"/>
            <p:cNvSpPr/>
            <p:nvPr/>
          </p:nvSpPr>
          <p:spPr>
            <a:xfrm>
              <a:off x="0" y="-187064"/>
              <a:ext cx="2867487" cy="8024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aramond" panose="02020404030301010803" pitchFamily="18" charset="0"/>
                </a:rPr>
                <a:t>2026 Budget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1" y="480445"/>
              <a:ext cx="5625737" cy="49676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000" dirty="0">
                  <a:ln w="0"/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Proposed Budget Resolution #75 Revenue </a:t>
              </a:r>
            </a:p>
          </p:txBody>
        </p:sp>
      </p:grpSp>
      <p:pic>
        <p:nvPicPr>
          <p:cNvPr id="4" name="Picture 3" descr="County-of-Lancaster-script-plus-Dome.gif">
            <a:extLst>
              <a:ext uri="{FF2B5EF4-FFF2-40B4-BE49-F238E27FC236}">
                <a16:creationId xmlns:a16="http://schemas.microsoft.com/office/drawing/2014/main" id="{B9B99EA2-04E5-1A57-5A0C-682CCE0E16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776838" y="0"/>
            <a:ext cx="1367161" cy="8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83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"/>
            <a:ext cx="9144000" cy="920016"/>
          </a:xfrm>
          <a:prstGeom prst="rect">
            <a:avLst/>
          </a:prstGeo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808038"/>
            <a:ext cx="7315200" cy="3371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356702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429961"/>
              </p:ext>
            </p:extLst>
          </p:nvPr>
        </p:nvGraphicFramePr>
        <p:xfrm>
          <a:off x="698501" y="5049837"/>
          <a:ext cx="4927599" cy="1000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7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83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09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 </a:t>
                      </a:r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 </a:t>
                      </a:r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TAX RATE ON ASSESSED VALUE OF REAL ESTATE = 3.201 MILLS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TAXABLE ASSESSED VALUE = $45,286,188,100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TAX INCREASE OVER 2025 =  10%</a:t>
                      </a:r>
                      <a:endParaRPr lang="en-US" sz="11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7"/>
            <a:ext cx="2057400" cy="365125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6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877278"/>
              </p:ext>
            </p:extLst>
          </p:nvPr>
        </p:nvGraphicFramePr>
        <p:xfrm>
          <a:off x="698501" y="1514839"/>
          <a:ext cx="7747001" cy="3600450"/>
        </p:xfrm>
        <a:graphic>
          <a:graphicData uri="http://schemas.openxmlformats.org/drawingml/2006/table">
            <a:tbl>
              <a:tblPr/>
              <a:tblGrid>
                <a:gridCol w="86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7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3526">
                  <a:extLst>
                    <a:ext uri="{9D8B030D-6E8A-4147-A177-3AD203B41FA5}">
                      <a16:colId xmlns:a16="http://schemas.microsoft.com/office/drawing/2014/main" val="2481774729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9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9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66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801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GENERAL FUND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FUNDED AGENCIES &amp; LIQUID FUELS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40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Payroll &amp; Fringe Benefits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$ 117,676,966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  51,041,643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168,718,608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0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Other Operating Expenditures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47,733,684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84,723,007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132,456,692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Capital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599,050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2,260,752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2,859,802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4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Debt Service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15,540,278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15,540,278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40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Radio Project Lease &amp; Interest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4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County Match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17,293,198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17,293,198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40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Affiliated Agency/Capital Project Grants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2,560,716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2,560,716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40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RRTA Funding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542,008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542,008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4073993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TOTAL 2026 OPERATING EXPENDITURES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$ 201,945,900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138,025,402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339,971,302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40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Estimated Fund Balance Remaining 12/31/26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</a:rPr>
                        <a:t>    $  61,421,407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</a:rPr>
                        <a:t> $    11,499,068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</a:rPr>
                        <a:t> $   72,920,475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02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Total 2026 Operating Expenditures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02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And Fund Balance Remaining 12/31/26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$ 263,367,307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149,524,470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412,891,777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0" y="-33776"/>
            <a:ext cx="9144000" cy="962311"/>
            <a:chOff x="-1" y="-133000"/>
            <a:chExt cx="9144000" cy="1012208"/>
          </a:xfrm>
        </p:grpSpPr>
        <p:pic>
          <p:nvPicPr>
            <p:cNvPr id="17" name="Picture 16" descr="County-of-Lancaster-script-plus-Dom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FF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7776838" y="-68703"/>
              <a:ext cx="1367161" cy="87024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-133000"/>
              <a:ext cx="2867487" cy="6798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aramond" panose="02020404030301010803" pitchFamily="18" charset="0"/>
                </a:rPr>
                <a:t>2026 Budget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1" y="458352"/>
              <a:ext cx="5569309" cy="42085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000" dirty="0">
                  <a:ln w="0"/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Proposed Budget Resolution #75 Expenditures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06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4BC8C4-1052-4FD2-B31D-B01A913AE15D}"/>
              </a:ext>
            </a:extLst>
          </p:cNvPr>
          <p:cNvSpPr/>
          <p:nvPr/>
        </p:nvSpPr>
        <p:spPr>
          <a:xfrm>
            <a:off x="0" y="1"/>
            <a:ext cx="9144000" cy="920016"/>
          </a:xfrm>
          <a:prstGeom prst="rect">
            <a:avLst/>
          </a:prstGeo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DBCF5FA-5120-4222-8E60-BDAB0C6000EA}"/>
              </a:ext>
            </a:extLst>
          </p:cNvPr>
          <p:cNvGrpSpPr/>
          <p:nvPr/>
        </p:nvGrpSpPr>
        <p:grpSpPr>
          <a:xfrm>
            <a:off x="-2" y="-124122"/>
            <a:ext cx="7086601" cy="1015566"/>
            <a:chOff x="-2" y="-133000"/>
            <a:chExt cx="7086601" cy="97579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12FFFDB-8C71-495E-9A97-A34458B9A9DB}"/>
                </a:ext>
              </a:extLst>
            </p:cNvPr>
            <p:cNvSpPr/>
            <p:nvPr/>
          </p:nvSpPr>
          <p:spPr>
            <a:xfrm>
              <a:off x="0" y="-133000"/>
              <a:ext cx="2867487" cy="62101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aramond" panose="02020404030301010803" pitchFamily="18" charset="0"/>
                </a:rPr>
                <a:t>2026 Budget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DAFC730-7E2D-4788-BE91-6DAA253E6370}"/>
                </a:ext>
              </a:extLst>
            </p:cNvPr>
            <p:cNvSpPr/>
            <p:nvPr/>
          </p:nvSpPr>
          <p:spPr>
            <a:xfrm>
              <a:off x="-2" y="458352"/>
              <a:ext cx="7086601" cy="384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000" dirty="0">
                  <a:ln w="0"/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General Fund Revenue Summary</a:t>
              </a:r>
            </a:p>
          </p:txBody>
        </p:sp>
      </p:grp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A822E751-D206-4300-AF62-F9784F0BA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7"/>
            <a:ext cx="2057400" cy="365125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7</a:t>
            </a:r>
          </a:p>
        </p:txBody>
      </p:sp>
      <p:pic>
        <p:nvPicPr>
          <p:cNvPr id="2" name="Picture 1" descr="County-of-Lancaster-script-plus-Dome.gif">
            <a:extLst>
              <a:ext uri="{FF2B5EF4-FFF2-40B4-BE49-F238E27FC236}">
                <a16:creationId xmlns:a16="http://schemas.microsoft.com/office/drawing/2014/main" id="{909020BC-6C6C-3DCC-DCAD-CD09E56C81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776839" y="27351"/>
            <a:ext cx="1367161" cy="82734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B2FADCA-95F2-F441-8BCC-8B8DE1468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920167"/>
              </p:ext>
            </p:extLst>
          </p:nvPr>
        </p:nvGraphicFramePr>
        <p:xfrm>
          <a:off x="479503" y="980090"/>
          <a:ext cx="8184994" cy="4987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8479">
                  <a:extLst>
                    <a:ext uri="{9D8B030D-6E8A-4147-A177-3AD203B41FA5}">
                      <a16:colId xmlns:a16="http://schemas.microsoft.com/office/drawing/2014/main" val="4117001664"/>
                    </a:ext>
                  </a:extLst>
                </a:gridCol>
                <a:gridCol w="1104993">
                  <a:extLst>
                    <a:ext uri="{9D8B030D-6E8A-4147-A177-3AD203B41FA5}">
                      <a16:colId xmlns:a16="http://schemas.microsoft.com/office/drawing/2014/main" val="1135215136"/>
                    </a:ext>
                  </a:extLst>
                </a:gridCol>
                <a:gridCol w="1104993">
                  <a:extLst>
                    <a:ext uri="{9D8B030D-6E8A-4147-A177-3AD203B41FA5}">
                      <a16:colId xmlns:a16="http://schemas.microsoft.com/office/drawing/2014/main" val="3797841878"/>
                    </a:ext>
                  </a:extLst>
                </a:gridCol>
                <a:gridCol w="1226543">
                  <a:extLst>
                    <a:ext uri="{9D8B030D-6E8A-4147-A177-3AD203B41FA5}">
                      <a16:colId xmlns:a16="http://schemas.microsoft.com/office/drawing/2014/main" val="2481951129"/>
                    </a:ext>
                  </a:extLst>
                </a:gridCol>
                <a:gridCol w="1104993">
                  <a:extLst>
                    <a:ext uri="{9D8B030D-6E8A-4147-A177-3AD203B41FA5}">
                      <a16:colId xmlns:a16="http://schemas.microsoft.com/office/drawing/2014/main" val="2831667123"/>
                    </a:ext>
                  </a:extLst>
                </a:gridCol>
                <a:gridCol w="1104993">
                  <a:extLst>
                    <a:ext uri="{9D8B030D-6E8A-4147-A177-3AD203B41FA5}">
                      <a16:colId xmlns:a16="http://schemas.microsoft.com/office/drawing/2014/main" val="2613676111"/>
                    </a:ext>
                  </a:extLst>
                </a:gridCol>
              </a:tblGrid>
              <a:tr h="14335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2026 PROPOSED BUDGET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5813" marR="5813" marT="5813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5053"/>
                  </a:ext>
                </a:extLst>
              </a:tr>
              <a:tr h="18824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REVENUE SUMMARY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5813" marR="5813" marT="5813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838787"/>
                  </a:ext>
                </a:extLst>
              </a:tr>
              <a:tr h="134462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5813" marR="5813" marT="58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50" b="1" i="1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5813" marR="5813" marT="58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50" b="1" i="1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5813" marR="5813" marT="5813" marB="0" anchor="b"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br>
                        <a:rPr lang="en-US" sz="1050" b="1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</a:br>
                      <a:r>
                        <a:rPr lang="en-US" sz="1050" b="1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2026 Budget vs</a:t>
                      </a:r>
                      <a:endParaRPr lang="en-US" sz="1050" b="1" i="1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5813" marR="5813" marT="58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50" b="1" i="1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5813" marR="5813" marT="58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50" b="1" i="1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5813" marR="5813" marT="58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6559918"/>
                  </a:ext>
                </a:extLst>
              </a:tr>
              <a:tr h="134462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5813" marR="5813" marT="58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50" b="1" i="1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5813" marR="5813" marT="58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5813" marR="5813" marT="5813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1050" b="1" u="sng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2025 </a:t>
                      </a:r>
                      <a:r>
                        <a:rPr lang="en-US" sz="1050" b="1" u="sng" strike="noStrike" dirty="0" err="1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Orig</a:t>
                      </a:r>
                      <a:r>
                        <a:rPr lang="en-US" sz="1050" b="1" u="sng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Budget</a:t>
                      </a:r>
                      <a:endParaRPr lang="en-US" sz="1050" b="1" i="1" u="sng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5813" marR="5813" marT="58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50" b="1" i="1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5813" marR="5813" marT="58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50808"/>
                  </a:ext>
                </a:extLst>
              </a:tr>
              <a:tr h="134462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5813" marR="5813" marT="58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sng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2026 Budget</a:t>
                      </a:r>
                      <a:endParaRPr lang="en-US" sz="1050" b="1" i="1" u="sng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5813" marR="5813" marT="58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sng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2025 Forecast</a:t>
                      </a:r>
                    </a:p>
                  </a:txBody>
                  <a:tcPr marL="5813" marR="5813" marT="58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sng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2025 Forecast</a:t>
                      </a:r>
                      <a:endParaRPr lang="en-US" sz="1050" b="1" i="1" u="sng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5813" marR="5813" marT="5813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sng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2024 Actual</a:t>
                      </a:r>
                      <a:endParaRPr lang="en-US" sz="1050" b="1" i="1" u="sng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5813" marR="5813" marT="58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126811"/>
                  </a:ext>
                </a:extLst>
              </a:tr>
              <a:tr h="253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Real Estate/Delinquent Tax Receipts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5813" marR="5813" marT="58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144,609,672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130,143,172 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14,466,500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130,175,084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128,531,859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644564"/>
                  </a:ext>
                </a:extLst>
              </a:tr>
              <a:tr h="361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Fees &amp; Fines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5813" marR="5813" marT="581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33,809,340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33,471,683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    337,657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29,352,693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30,183,562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437242"/>
                  </a:ext>
                </a:extLst>
              </a:tr>
              <a:tr h="135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Interest Earnings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5813" marR="5813" marT="58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1,500,000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7,200,000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(5,700,000)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6,600,000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2,853,177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106636"/>
                  </a:ext>
                </a:extLst>
              </a:tr>
              <a:tr h="253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Rent &amp; Royalty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5813" marR="5813" marT="58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1,545,268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1,352,407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      192,861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1,651,291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1,520,916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338124"/>
                  </a:ext>
                </a:extLst>
              </a:tr>
              <a:tr h="134462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5813" marR="5813" marT="58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443555"/>
                  </a:ext>
                </a:extLst>
              </a:tr>
              <a:tr h="253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</a:t>
                      </a:r>
                      <a:r>
                        <a:rPr lang="en-US" sz="1050" b="1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Total - County Generated Revenue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5813" marR="5813" marT="58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 181,464,280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 172,167,262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       9,297,018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 167,779,068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 163,089,514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749918"/>
                  </a:ext>
                </a:extLst>
              </a:tr>
              <a:tr h="134462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5813" marR="5813" marT="58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2818814"/>
                  </a:ext>
                </a:extLst>
              </a:tr>
              <a:tr h="253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Federal Grants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5813" marR="5813" marT="58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1,644,036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2,075,258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 (431,222)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1,785,738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1,708,861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903254"/>
                  </a:ext>
                </a:extLst>
              </a:tr>
              <a:tr h="253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State Grants/Direct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5813" marR="5813" marT="58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3,394,091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3,408,095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 (14,004)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5,221,579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5,900,094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995059"/>
                  </a:ext>
                </a:extLst>
              </a:tr>
              <a:tr h="253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Other Governmental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5813" marR="5813" marT="58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257,000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262,403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    (5,403)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305,345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157,626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324270"/>
                  </a:ext>
                </a:extLst>
              </a:tr>
              <a:tr h="253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Election Integrity Grant Program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5813" marR="5813" marT="58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1,819,063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1,850,183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    (31,120)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1,819,063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1,819,062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69756"/>
                  </a:ext>
                </a:extLst>
              </a:tr>
              <a:tr h="134462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5813" marR="5813" marT="58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807998"/>
                  </a:ext>
                </a:extLst>
              </a:tr>
              <a:tr h="253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</a:t>
                      </a:r>
                      <a:r>
                        <a:rPr lang="en-US" sz="1050" b="1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Total - Intergovernmental Revenue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5813" marR="5813" marT="58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      7,114,190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      7,595,939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           (481,749)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      9,131,725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      9,585,642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5311317"/>
                  </a:ext>
                </a:extLst>
              </a:tr>
              <a:tr h="134462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5813" marR="5813" marT="58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3499020"/>
                  </a:ext>
                </a:extLst>
              </a:tr>
              <a:tr h="253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Indirect/Intra-County Revenue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5813" marR="5813" marT="58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4,382,588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4,611,261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 (228,673)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3,839,984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4,308,207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862904"/>
                  </a:ext>
                </a:extLst>
              </a:tr>
              <a:tr h="134462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5813" marR="5813" marT="58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61790"/>
                  </a:ext>
                </a:extLst>
              </a:tr>
              <a:tr h="253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Total Revenue</a:t>
                      </a:r>
                      <a:endParaRPr lang="en-US" sz="1050" b="1" i="1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5813" marR="5813" marT="58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 192,961,058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 184,374,462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       8,586,596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 180,750,777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 176,983,364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493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9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4BC8C4-1052-4FD2-B31D-B01A913AE15D}"/>
              </a:ext>
            </a:extLst>
          </p:cNvPr>
          <p:cNvSpPr/>
          <p:nvPr/>
        </p:nvSpPr>
        <p:spPr>
          <a:xfrm>
            <a:off x="0" y="1"/>
            <a:ext cx="9144000" cy="920016"/>
          </a:xfrm>
          <a:prstGeom prst="rect">
            <a:avLst/>
          </a:prstGeo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DBCF5FA-5120-4222-8E60-BDAB0C6000EA}"/>
              </a:ext>
            </a:extLst>
          </p:cNvPr>
          <p:cNvGrpSpPr/>
          <p:nvPr/>
        </p:nvGrpSpPr>
        <p:grpSpPr>
          <a:xfrm>
            <a:off x="-2" y="-124122"/>
            <a:ext cx="7086601" cy="1015566"/>
            <a:chOff x="-2" y="-133000"/>
            <a:chExt cx="7086601" cy="97579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12FFFDB-8C71-495E-9A97-A34458B9A9DB}"/>
                </a:ext>
              </a:extLst>
            </p:cNvPr>
            <p:cNvSpPr/>
            <p:nvPr/>
          </p:nvSpPr>
          <p:spPr>
            <a:xfrm>
              <a:off x="0" y="-133000"/>
              <a:ext cx="2867487" cy="62101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aramond" panose="02020404030301010803" pitchFamily="18" charset="0"/>
                </a:rPr>
                <a:t>2026 Budget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DAFC730-7E2D-4788-BE91-6DAA253E6370}"/>
                </a:ext>
              </a:extLst>
            </p:cNvPr>
            <p:cNvSpPr/>
            <p:nvPr/>
          </p:nvSpPr>
          <p:spPr>
            <a:xfrm>
              <a:off x="-2" y="458352"/>
              <a:ext cx="7086601" cy="384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000" dirty="0">
                  <a:ln w="0"/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General Fund Expense Summary</a:t>
              </a:r>
            </a:p>
          </p:txBody>
        </p:sp>
      </p:grp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A822E751-D206-4300-AF62-F9784F0BA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7"/>
            <a:ext cx="2057400" cy="365125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8</a:t>
            </a:r>
          </a:p>
        </p:txBody>
      </p:sp>
      <p:pic>
        <p:nvPicPr>
          <p:cNvPr id="2" name="Picture 1" descr="County-of-Lancaster-script-plus-Dome.gif">
            <a:extLst>
              <a:ext uri="{FF2B5EF4-FFF2-40B4-BE49-F238E27FC236}">
                <a16:creationId xmlns:a16="http://schemas.microsoft.com/office/drawing/2014/main" id="{909020BC-6C6C-3DCC-DCAD-CD09E56C81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776839" y="27351"/>
            <a:ext cx="1367161" cy="82734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B2FADCA-95F2-F441-8BCC-8B8DE1468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904373"/>
              </p:ext>
            </p:extLst>
          </p:nvPr>
        </p:nvGraphicFramePr>
        <p:xfrm>
          <a:off x="312236" y="947367"/>
          <a:ext cx="8720251" cy="54964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8655">
                  <a:extLst>
                    <a:ext uri="{9D8B030D-6E8A-4147-A177-3AD203B41FA5}">
                      <a16:colId xmlns:a16="http://schemas.microsoft.com/office/drawing/2014/main" val="4117001664"/>
                    </a:ext>
                  </a:extLst>
                </a:gridCol>
                <a:gridCol w="1363082">
                  <a:extLst>
                    <a:ext uri="{9D8B030D-6E8A-4147-A177-3AD203B41FA5}">
                      <a16:colId xmlns:a16="http://schemas.microsoft.com/office/drawing/2014/main" val="1135215136"/>
                    </a:ext>
                  </a:extLst>
                </a:gridCol>
                <a:gridCol w="1307266">
                  <a:extLst>
                    <a:ext uri="{9D8B030D-6E8A-4147-A177-3AD203B41FA5}">
                      <a16:colId xmlns:a16="http://schemas.microsoft.com/office/drawing/2014/main" val="3797841878"/>
                    </a:ext>
                  </a:extLst>
                </a:gridCol>
                <a:gridCol w="1176740">
                  <a:extLst>
                    <a:ext uri="{9D8B030D-6E8A-4147-A177-3AD203B41FA5}">
                      <a16:colId xmlns:a16="http://schemas.microsoft.com/office/drawing/2014/main" val="2481951129"/>
                    </a:ext>
                  </a:extLst>
                </a:gridCol>
                <a:gridCol w="1177254">
                  <a:extLst>
                    <a:ext uri="{9D8B030D-6E8A-4147-A177-3AD203B41FA5}">
                      <a16:colId xmlns:a16="http://schemas.microsoft.com/office/drawing/2014/main" val="2831667123"/>
                    </a:ext>
                  </a:extLst>
                </a:gridCol>
                <a:gridCol w="1177254">
                  <a:extLst>
                    <a:ext uri="{9D8B030D-6E8A-4147-A177-3AD203B41FA5}">
                      <a16:colId xmlns:a16="http://schemas.microsoft.com/office/drawing/2014/main" val="2613676111"/>
                    </a:ext>
                  </a:extLst>
                </a:gridCol>
              </a:tblGrid>
              <a:tr h="14335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2026 PROPOSED BUDGET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5053"/>
                  </a:ext>
                </a:extLst>
              </a:tr>
              <a:tr h="18824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EXPENSE SUMMARY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838787"/>
                  </a:ext>
                </a:extLst>
              </a:tr>
              <a:tr h="134462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2026 Budget vs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6559918"/>
                  </a:ext>
                </a:extLst>
              </a:tr>
              <a:tr h="134462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1050" b="1" i="0" u="sng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2025 </a:t>
                      </a:r>
                      <a:r>
                        <a:rPr lang="en-US" sz="1050" b="1" i="0" u="sng" strike="noStrike" dirty="0" err="1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Orig</a:t>
                      </a:r>
                      <a:r>
                        <a:rPr lang="en-US" sz="1050" b="1" i="0" u="sng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Budget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50808"/>
                  </a:ext>
                </a:extLst>
              </a:tr>
              <a:tr h="134462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sng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2026 Budget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sng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2025 Forecast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sng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2025 Forecast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sng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2024 Actual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126811"/>
                  </a:ext>
                </a:extLst>
              </a:tr>
              <a:tr h="7315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</a:rPr>
                        <a:t>Salary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84,199,233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73,336,067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10,863,166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76.655.957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76,673,293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106636"/>
                  </a:ext>
                </a:extLst>
              </a:tr>
              <a:tr h="7315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</a:rPr>
                        <a:t>Benefits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20,364,216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18,251,576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2,112,640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17,001,821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14,439,325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338124"/>
                  </a:ext>
                </a:extLst>
              </a:tr>
              <a:tr h="7315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</a:rPr>
                        <a:t>Retirement/Payroll Taxes/Fringe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13,113,517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13,125,408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(11,891)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14,109,319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11,633,683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7472176"/>
                  </a:ext>
                </a:extLst>
              </a:tr>
              <a:tr h="7315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235722"/>
                  </a:ext>
                </a:extLst>
              </a:tr>
              <a:tr h="7315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</a:rPr>
                        <a:t> Total - Personnel Services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       117,676,966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       104,713,051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    12,963,915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$    107,767,097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    102,746,301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443555"/>
                  </a:ext>
                </a:extLst>
              </a:tr>
              <a:tr h="7315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749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</a:rPr>
                        <a:t>Other Operating Expenses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47,733,684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41,591,334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6,142,350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40,906,193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37,203,125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2818814"/>
                  </a:ext>
                </a:extLst>
              </a:tr>
              <a:tr h="7315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</a:rPr>
                        <a:t>Capital Expenditures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      599,050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        180,312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418,738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         -  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332,110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903254"/>
                  </a:ext>
                </a:extLst>
              </a:tr>
              <a:tr h="7315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</a:rPr>
                        <a:t>Agency Grants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  2,560,716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  2,560,716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2,560,716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3,529,875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995059"/>
                  </a:ext>
                </a:extLst>
              </a:tr>
              <a:tr h="7315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</a:rPr>
                        <a:t>RRTA Grant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      542,008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      455,755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86,253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455,755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498,569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324270"/>
                  </a:ext>
                </a:extLst>
              </a:tr>
              <a:tr h="7315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</a:rPr>
                        <a:t>Debt Services (Bond &amp; Interest)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15,540,278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15,827,169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(286,891)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15,517,556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10,239,674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200261"/>
                  </a:ext>
                </a:extLst>
              </a:tr>
              <a:tr h="7315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</a:rPr>
                        <a:t>County Match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17,293,198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17,293,198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16,723,306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12,366,970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69756"/>
                  </a:ext>
                </a:extLst>
              </a:tr>
              <a:tr h="7315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</a:rPr>
                        <a:t>Radio (Lease &amp; Interest)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                  -  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          2,226,973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(2,226,973)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2,226,973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2,226,973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807998"/>
                  </a:ext>
                </a:extLst>
              </a:tr>
              <a:tr h="7315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3499020"/>
                  </a:ext>
                </a:extLst>
              </a:tr>
              <a:tr h="253503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</a:rPr>
                        <a:t>Total - All Other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       84,268,934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          80,135,457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$     4,133,477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     78,390,499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     66,397,296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862904"/>
                  </a:ext>
                </a:extLst>
              </a:tr>
              <a:tr h="253503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1" i="1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1" i="1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1" i="1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547022"/>
                  </a:ext>
                </a:extLst>
              </a:tr>
              <a:tr h="13446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</a:rPr>
                        <a:t>Total Expense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1" i="1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       201,945,900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       184,848,508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    17,097,392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    186,157,596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    169,143,597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61790"/>
                  </a:ext>
                </a:extLst>
              </a:tr>
              <a:tr h="25242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493961"/>
                  </a:ext>
                </a:extLst>
              </a:tr>
              <a:tr h="253503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</a:rPr>
                        <a:t>Total Revenue (from last slide)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       192,961,058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       184,374,462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    8,586,596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    180,750,777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    176,983,364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6561571"/>
                  </a:ext>
                </a:extLst>
              </a:tr>
              <a:tr h="6653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090673"/>
                  </a:ext>
                </a:extLst>
              </a:tr>
              <a:tr h="253503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</a:rPr>
                        <a:t>Projected Fund Balance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</a:rPr>
                        <a:t>Incr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</a:rPr>
                        <a:t>/(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</a:rPr>
                        <a:t>Decr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         (8,984,842)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          (474,046)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        (5,406,819)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        7,839,767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21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392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"/>
            <a:ext cx="9144000" cy="920016"/>
          </a:xfrm>
          <a:prstGeom prst="rect">
            <a:avLst/>
          </a:prstGeo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808038"/>
            <a:ext cx="7315200" cy="3371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356702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298237"/>
              </p:ext>
            </p:extLst>
          </p:nvPr>
        </p:nvGraphicFramePr>
        <p:xfrm>
          <a:off x="785243" y="972797"/>
          <a:ext cx="7889967" cy="5292090"/>
        </p:xfrm>
        <a:graphic>
          <a:graphicData uri="http://schemas.openxmlformats.org/drawingml/2006/table">
            <a:tbl>
              <a:tblPr/>
              <a:tblGrid>
                <a:gridCol w="2403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1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08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847199062"/>
                    </a:ext>
                  </a:extLst>
                </a:gridCol>
                <a:gridCol w="10842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58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Nirmala UI Semilight" panose="020B0402040204020203" pitchFamily="34" charset="0"/>
                          <a:ea typeface="Arial Unicode MS" panose="020B0604020202020204" pitchFamily="34" charset="-128"/>
                          <a:cs typeface="Nirmala UI Semilight" panose="020B0402040204020203" pitchFamily="34" charset="0"/>
                        </a:rPr>
                        <a:t>REVENUE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Arial Unicode MS" panose="020B0604020202020204" pitchFamily="34" charset="-128"/>
                          <a:cs typeface="Nirmala UI Semilight" panose="020B0402040204020203" pitchFamily="34" charset="0"/>
                        </a:rPr>
                        <a:t>2025 ADOPTED 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Arial Unicode MS" panose="020B0604020202020204" pitchFamily="34" charset="-128"/>
                          <a:cs typeface="Nirmala UI Semilight" panose="020B0402040204020203" pitchFamily="34" charset="0"/>
                        </a:rPr>
                        <a:t>2026 PROPOSED 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Arial Unicode MS" panose="020B0604020202020204" pitchFamily="34" charset="-128"/>
                          <a:cs typeface="Nirmala UI Semilight" panose="020B0402040204020203" pitchFamily="34" charset="0"/>
                        </a:rPr>
                        <a:t>VARIANCE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Arial Unicode MS" panose="020B0604020202020204" pitchFamily="34" charset="-128"/>
                          <a:cs typeface="Nirmala UI Semilight" panose="020B0402040204020203" pitchFamily="34" charset="0"/>
                        </a:rPr>
                        <a:t>% CHANGE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Arial Unicode MS" panose="020B0604020202020204" pitchFamily="34" charset="-128"/>
                          <a:cs typeface="Nirmala UI Semilight" panose="020B0402040204020203" pitchFamily="34" charset="0"/>
                        </a:rPr>
                        <a:t>2024 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Arial Unicode MS" panose="020B0604020202020204" pitchFamily="34" charset="-128"/>
                          <a:cs typeface="Nirmala UI Semilight" panose="020B0402040204020203" pitchFamily="34" charset="0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Arial Unicode MS" panose="020B0604020202020204" pitchFamily="34" charset="-128"/>
                          <a:cs typeface="Nirmala UI Semilight" panose="020B0402040204020203" pitchFamily="34" charset="0"/>
                        </a:rPr>
                        <a:t>ACTUALS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Arial Unicode MS" panose="020B0604020202020204" pitchFamily="34" charset="-128"/>
                          <a:cs typeface="Nirmala UI Semilight" panose="020B0402040204020203" pitchFamily="34" charset="0"/>
                        </a:rPr>
                        <a:t>  County Tax Receipts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$130,175,084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$144,609,672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$14,434,588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11.09%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      $128,531,859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Arial Unicode MS" panose="020B0604020202020204" pitchFamily="34" charset="-128"/>
                          <a:cs typeface="Nirmala UI Semilight" panose="020B0402040204020203" pitchFamily="34" charset="0"/>
                        </a:rPr>
                        <a:t>  State &amp; Federal Grants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$7,312,662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$7,114,190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($198,472)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-2.71%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$9,585,642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Arial Unicode MS" panose="020B0604020202020204" pitchFamily="34" charset="-128"/>
                          <a:cs typeface="Nirmala UI Semilight" panose="020B0402040204020203" pitchFamily="34" charset="0"/>
                        </a:rPr>
                        <a:t>  Fees &amp; Fines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$36,663,030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$39,737,196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$3,074,166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8.38%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$36,012,686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Arial Unicode MS" panose="020B0604020202020204" pitchFamily="34" charset="-128"/>
                          <a:cs typeface="Nirmala UI Semilight" panose="020B0402040204020203" pitchFamily="34" charset="0"/>
                        </a:rPr>
                        <a:t>  Interest Earnings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$6,600,000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$1,500,000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($5,100,000)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-77.27%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$2,853,177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Nirmala UI Semilight" panose="020B0402040204020203" pitchFamily="34" charset="0"/>
                          <a:ea typeface="Arial Unicode MS" panose="020B0604020202020204" pitchFamily="34" charset="-128"/>
                          <a:cs typeface="Nirmala UI Semilight" panose="020B0402040204020203" pitchFamily="34" charset="0"/>
                        </a:rPr>
                        <a:t>TOTAL RECEIPTS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$ 180,750,776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$ 192,961,058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$12,210,282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6.76%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Arial Unicode MS" panose="020B0604020202020204" pitchFamily="34" charset="-128"/>
                          <a:cs typeface="Nirmala UI Semilight" panose="020B0402040204020203" pitchFamily="34" charset="0"/>
                        </a:rPr>
                        <a:t>$176,983,364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Nirmala UI Semilight" panose="020B0402040204020203" pitchFamily="34" charset="0"/>
                          <a:ea typeface="Arial Unicode MS" panose="020B0604020202020204" pitchFamily="34" charset="-128"/>
                          <a:cs typeface="Nirmala UI Semilight" panose="020B0402040204020203" pitchFamily="34" charset="0"/>
                        </a:rPr>
                        <a:t>EXPENDITURES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Arial Unicode MS" panose="020B0604020202020204" pitchFamily="34" charset="-128"/>
                          <a:cs typeface="Nirmala UI Semilight" panose="020B0402040204020203" pitchFamily="34" charset="0"/>
                        </a:rPr>
                        <a:t>    Payroll &amp; Fringe Benefits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$107,767,097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$117,676,966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$9,909,869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9.20%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Arial Unicode MS" panose="020B0604020202020204" pitchFamily="34" charset="-128"/>
                          <a:cs typeface="Nirmala UI Semilight" panose="020B0402040204020203" pitchFamily="34" charset="0"/>
                        </a:rPr>
                        <a:t>$102,746,301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Arial Unicode MS" panose="020B0604020202020204" pitchFamily="34" charset="-128"/>
                          <a:cs typeface="Nirmala UI Semilight" panose="020B0402040204020203" pitchFamily="34" charset="0"/>
                        </a:rPr>
                        <a:t>    Other Operating Expenditures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$40,906,193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$47,733,684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$6,827,491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16.69%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Arial Unicode MS" panose="020B0604020202020204" pitchFamily="34" charset="-128"/>
                          <a:cs typeface="Nirmala UI Semilight" panose="020B0402040204020203" pitchFamily="34" charset="0"/>
                        </a:rPr>
                        <a:t>$37,203,125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Arial Unicode MS" panose="020B0604020202020204" pitchFamily="34" charset="-128"/>
                          <a:cs typeface="Nirmala UI Semilight" panose="020B0402040204020203" pitchFamily="34" charset="0"/>
                        </a:rPr>
                        <a:t>    Capital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$599,050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$599,050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Arial Unicode MS" panose="020B0604020202020204" pitchFamily="34" charset="-128"/>
                          <a:cs typeface="Nirmala UI Semilight" panose="020B0402040204020203" pitchFamily="34" charset="0"/>
                        </a:rPr>
                        <a:t>$332,110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90872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Arial Unicode MS" panose="020B0604020202020204" pitchFamily="34" charset="-128"/>
                          <a:cs typeface="Nirmala UI Semilight" panose="020B0402040204020203" pitchFamily="34" charset="0"/>
                        </a:rPr>
                        <a:t>    Debt Service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$15,517,556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$15,540,278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$22,722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0.15%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Arial Unicode MS" panose="020B0604020202020204" pitchFamily="34" charset="-128"/>
                          <a:cs typeface="Nirmala UI Semilight" panose="020B0402040204020203" pitchFamily="34" charset="0"/>
                        </a:rPr>
                        <a:t>$10,239,674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Arial Unicode MS" panose="020B0604020202020204" pitchFamily="34" charset="-128"/>
                          <a:cs typeface="Nirmala UI Semilight" panose="020B0402040204020203" pitchFamily="34" charset="0"/>
                        </a:rPr>
                        <a:t>    Radio Lease &amp; Interest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$2,226,973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($2,226,973)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-100.00%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Arial Unicode MS" panose="020B0604020202020204" pitchFamily="34" charset="-128"/>
                          <a:cs typeface="Nirmala UI Semilight" panose="020B0402040204020203" pitchFamily="34" charset="0"/>
                        </a:rPr>
                        <a:t>$2,226,973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Arial Unicode MS" panose="020B0604020202020204" pitchFamily="34" charset="-128"/>
                          <a:cs typeface="Nirmala UI Semilight" panose="020B0402040204020203" pitchFamily="34" charset="0"/>
                        </a:rPr>
                        <a:t>    County Match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$16,723,306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$17,293,198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$569,892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3.41%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Arial Unicode MS" panose="020B0604020202020204" pitchFamily="34" charset="-128"/>
                          <a:cs typeface="Nirmala UI Semilight" panose="020B0402040204020203" pitchFamily="34" charset="0"/>
                        </a:rPr>
                        <a:t>$12,366,970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Arial Unicode MS" panose="020B0604020202020204" pitchFamily="34" charset="-128"/>
                          <a:cs typeface="Nirmala UI Semilight" panose="020B0402040204020203" pitchFamily="34" charset="0"/>
                        </a:rPr>
                        <a:t>    Affiliated Agency Grants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$2,560,716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$2,560,716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Arial Unicode MS" panose="020B0604020202020204" pitchFamily="34" charset="-128"/>
                          <a:cs typeface="Nirmala UI Semilight" panose="020B0402040204020203" pitchFamily="34" charset="0"/>
                        </a:rPr>
                        <a:t>$3,529,875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Arial Unicode MS" panose="020B0604020202020204" pitchFamily="34" charset="-128"/>
                          <a:cs typeface="Nirmala UI Semilight" panose="020B0402040204020203" pitchFamily="34" charset="0"/>
                        </a:rPr>
                        <a:t>    RRTA Funding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$455,755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$542,008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$86,253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18.93%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Arial Unicode MS" panose="020B0604020202020204" pitchFamily="34" charset="-128"/>
                          <a:cs typeface="Nirmala UI Semilight" panose="020B0402040204020203" pitchFamily="34" charset="0"/>
                        </a:rPr>
                        <a:t>$498,569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033679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Nirmala UI Semilight" panose="020B0402040204020203" pitchFamily="34" charset="0"/>
                          <a:ea typeface="Arial Unicode MS" panose="020B0604020202020204" pitchFamily="34" charset="-128"/>
                          <a:cs typeface="Nirmala UI Semilight" panose="020B0402040204020203" pitchFamily="34" charset="0"/>
                        </a:rPr>
                        <a:t>TOTAL OPERATING EXPENDITURES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 $ 186,157,596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$ 201,945,900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$15,788,304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8.48%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Nirmala UI Semilight" panose="020B0402040204020203" pitchFamily="34" charset="0"/>
                        <a:ea typeface="Arial Unicode MS" panose="020B0604020202020204" pitchFamily="34" charset="-128"/>
                        <a:cs typeface="Nirmala UI Semilight" panose="020B04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Arial Unicode MS" panose="020B0604020202020204" pitchFamily="34" charset="-128"/>
                          <a:cs typeface="Nirmala UI Semilight" panose="020B0402040204020203" pitchFamily="34" charset="0"/>
                        </a:rPr>
                        <a:t>169,143,597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92877"/>
            <a:ext cx="2057400" cy="365125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9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24122"/>
            <a:ext cx="9143999" cy="953932"/>
            <a:chOff x="0" y="-133000"/>
            <a:chExt cx="9143999" cy="1026677"/>
          </a:xfrm>
        </p:grpSpPr>
        <p:pic>
          <p:nvPicPr>
            <p:cNvPr id="16" name="Picture 15" descr="County-of-Lancaster-script-plus-Dom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FF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7776838" y="23432"/>
              <a:ext cx="1367161" cy="87024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0" y="-133000"/>
              <a:ext cx="2867487" cy="69561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aramond" panose="02020404030301010803" pitchFamily="18" charset="0"/>
                </a:rPr>
                <a:t>2026 Budget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458352"/>
              <a:ext cx="5829300" cy="4306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000" dirty="0">
                  <a:ln w="0"/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2025 vs. 2026 General Fund Comparison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198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21447</TotalTime>
  <Words>2020</Words>
  <Application>Microsoft Office PowerPoint</Application>
  <PresentationFormat>On-screen Show (4:3)</PresentationFormat>
  <Paragraphs>645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Ebrima</vt:lpstr>
      <vt:lpstr>Garamond</vt:lpstr>
      <vt:lpstr>Nirmala UI Semilight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 Budget Presentation</dc:title>
  <dc:creator>Gable, Beth</dc:creator>
  <cp:lastModifiedBy>Beth Gable</cp:lastModifiedBy>
  <cp:revision>211</cp:revision>
  <cp:lastPrinted>2024-11-26T14:51:05Z</cp:lastPrinted>
  <dcterms:created xsi:type="dcterms:W3CDTF">2020-12-02T16:46:31Z</dcterms:created>
  <dcterms:modified xsi:type="dcterms:W3CDTF">2025-12-18T14:55:31Z</dcterms:modified>
</cp:coreProperties>
</file>